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60" r:id="rId2"/>
    <p:sldId id="279" r:id="rId3"/>
    <p:sldId id="278" r:id="rId4"/>
    <p:sldId id="261" r:id="rId5"/>
    <p:sldId id="269" r:id="rId6"/>
    <p:sldId id="257" r:id="rId7"/>
    <p:sldId id="268" r:id="rId8"/>
    <p:sldId id="264" r:id="rId9"/>
    <p:sldId id="272" r:id="rId10"/>
    <p:sldId id="273" r:id="rId11"/>
    <p:sldId id="275" r:id="rId12"/>
    <p:sldId id="265" r:id="rId13"/>
    <p:sldId id="270" r:id="rId14"/>
    <p:sldId id="280" r:id="rId15"/>
    <p:sldId id="267" r:id="rId16"/>
    <p:sldId id="271" r:id="rId17"/>
    <p:sldId id="277" r:id="rId18"/>
    <p:sldId id="262" r:id="rId19"/>
    <p:sldId id="26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105" d="100"/>
          <a:sy n="105" d="100"/>
        </p:scale>
        <p:origin x="76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86337" y="2677415"/>
            <a:ext cx="10363200" cy="830997"/>
          </a:xfrm>
        </p:spPr>
        <p:txBody>
          <a:bodyPr anchor="t" anchorCtr="0"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486337" y="3645155"/>
            <a:ext cx="10363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696776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61826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9920407" y="274639"/>
            <a:ext cx="1661993" cy="5851525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361995" y="274639"/>
            <a:ext cx="7274005" cy="5851525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8854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309591" y="274639"/>
            <a:ext cx="10242021" cy="861775"/>
          </a:xfrm>
        </p:spPr>
        <p:txBody>
          <a:bodyPr wrap="square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309591" y="1258528"/>
            <a:ext cx="10242021" cy="5162719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6421248"/>
            <a:ext cx="854031" cy="365125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sz="1333" b="1" i="0" smtClean="0">
                <a:latin typeface="Arial"/>
                <a:cs typeface="Arial"/>
              </a:rPr>
              <a:pPr algn="ctr"/>
              <a:t>‹#›</a:t>
            </a:fld>
            <a:endParaRPr lang="nb-NO" sz="1333" b="1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617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/>
          <p:cNvSpPr>
            <a:spLocks noGrp="1"/>
          </p:cNvSpPr>
          <p:nvPr>
            <p:ph type="title"/>
          </p:nvPr>
        </p:nvSpPr>
        <p:spPr>
          <a:xfrm>
            <a:off x="1410587" y="4406901"/>
            <a:ext cx="10363200" cy="173368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Plassholder for tekst 2"/>
          <p:cNvSpPr>
            <a:spLocks noGrp="1"/>
          </p:cNvSpPr>
          <p:nvPr>
            <p:ph type="body" idx="1"/>
          </p:nvPr>
        </p:nvSpPr>
        <p:spPr>
          <a:xfrm>
            <a:off x="1410587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60028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460735" y="274639"/>
            <a:ext cx="9876539" cy="830997"/>
          </a:xfrm>
        </p:spPr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sz="half" idx="1"/>
          </p:nvPr>
        </p:nvSpPr>
        <p:spPr>
          <a:xfrm>
            <a:off x="1486283" y="1600201"/>
            <a:ext cx="489046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innhold 3"/>
          <p:cNvSpPr>
            <a:spLocks noGrp="1"/>
          </p:cNvSpPr>
          <p:nvPr>
            <p:ph sz="half" idx="2"/>
          </p:nvPr>
        </p:nvSpPr>
        <p:spPr>
          <a:xfrm>
            <a:off x="7074283" y="1600201"/>
            <a:ext cx="4898591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13151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>
            <a:extLst>
              <a:ext uri="{FF2B5EF4-FFF2-40B4-BE49-F238E27FC236}">
                <a16:creationId xmlns:a16="http://schemas.microsoft.com/office/drawing/2014/main" id="{8EE9C375-BC40-0640-9640-640C9BF9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82" y="324199"/>
            <a:ext cx="10579353" cy="861775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2DCEF1B6-FE1E-4743-AAB6-A99F18ACA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5982" y="1975350"/>
            <a:ext cx="5147469" cy="448484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Plassholder for tekst 4">
            <a:extLst>
              <a:ext uri="{FF2B5EF4-FFF2-40B4-BE49-F238E27FC236}">
                <a16:creationId xmlns:a16="http://schemas.microsoft.com/office/drawing/2014/main" id="{A381883D-106E-334A-B002-3BC8289A1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1946" y="1335589"/>
            <a:ext cx="5243389" cy="639763"/>
          </a:xfrm>
        </p:spPr>
        <p:txBody>
          <a:bodyPr anchor="t" anchorCtr="0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  <p:sp>
        <p:nvSpPr>
          <p:cNvPr id="15" name="Plassholder for innhold 5">
            <a:extLst>
              <a:ext uri="{FF2B5EF4-FFF2-40B4-BE49-F238E27FC236}">
                <a16:creationId xmlns:a16="http://schemas.microsoft.com/office/drawing/2014/main" id="{08174DEA-F61E-5044-BC38-EC3A8D3D6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1946" y="1975350"/>
            <a:ext cx="5243389" cy="448484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6" name="Plassholder for tekst 4">
            <a:extLst>
              <a:ext uri="{FF2B5EF4-FFF2-40B4-BE49-F238E27FC236}">
                <a16:creationId xmlns:a16="http://schemas.microsoft.com/office/drawing/2014/main" id="{765D39EB-2DDF-6741-98F3-CCA0D1E857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5981" y="1335588"/>
            <a:ext cx="5149491" cy="639763"/>
          </a:xfrm>
        </p:spPr>
        <p:txBody>
          <a:bodyPr anchor="t" anchorCtr="0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</p:spTree>
    <p:extLst>
      <p:ext uri="{BB962C8B-B14F-4D97-AF65-F5344CB8AC3E}">
        <p14:creationId xmlns:p14="http://schemas.microsoft.com/office/powerpoint/2010/main" val="38717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111987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33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366190" y="521901"/>
            <a:ext cx="4011084" cy="91319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9" name="Plassholder for innhold 2"/>
          <p:cNvSpPr>
            <a:spLocks noGrp="1"/>
          </p:cNvSpPr>
          <p:nvPr>
            <p:ph idx="1"/>
          </p:nvPr>
        </p:nvSpPr>
        <p:spPr>
          <a:xfrm>
            <a:off x="5523322" y="273052"/>
            <a:ext cx="6353445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366190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91564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389717" y="4864573"/>
            <a:ext cx="7315200" cy="502766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90334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60327" y="274639"/>
            <a:ext cx="10488327" cy="861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60327" y="1256145"/>
            <a:ext cx="10488327" cy="532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5" name="Bilde 4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0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1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609585" rtl="0" eaLnBrk="1" latinLnBrk="0" hangingPunct="1">
        <a:spcBef>
          <a:spcPct val="0"/>
        </a:spcBef>
        <a:buNone/>
        <a:defRPr sz="4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solini/Take-home-Maglev-lab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rcontrol.2023.03.007" TargetMode="External"/><Relationship Id="rId2" Type="http://schemas.openxmlformats.org/officeDocument/2006/relationships/hyperlink" Target="https://doi.org/10.1016/j.ifacol.2019.08.124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3390/electronics1106090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Et bilde som inneholder bord, innendørs, håndskrift, kontorforsyninger&#10;&#10;Automatisk generert beskrivelse">
            <a:extLst>
              <a:ext uri="{FF2B5EF4-FFF2-40B4-BE49-F238E27FC236}">
                <a16:creationId xmlns:a16="http://schemas.microsoft.com/office/drawing/2014/main" id="{FD70014B-321D-D815-36B8-0EF80B32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00" y="3746755"/>
            <a:ext cx="2694727" cy="2693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10FFF5F-45E0-5665-5DDF-4C20FA439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337" y="2002710"/>
            <a:ext cx="10363200" cy="156966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Take-Home Maglev Labs to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Promote Self-Efficacy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715E515-261D-AAAF-96F4-34A44352F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337" y="3645155"/>
            <a:ext cx="10363200" cy="884642"/>
          </a:xfrm>
        </p:spPr>
        <p:txBody>
          <a:bodyPr/>
          <a:lstStyle/>
          <a:p>
            <a:r>
              <a:rPr lang="nb-NO" sz="2800" dirty="0"/>
              <a:t>M2024-03: </a:t>
            </a:r>
            <a:r>
              <a:rPr lang="nb-NO" sz="2800" dirty="0" err="1"/>
              <a:t>Excited</a:t>
            </a:r>
            <a:r>
              <a:rPr lang="nb-NO" sz="2800" dirty="0"/>
              <a:t> Mini Project Spring 2024</a:t>
            </a:r>
          </a:p>
          <a:p>
            <a:endParaRPr lang="nb-NO" dirty="0"/>
          </a:p>
        </p:txBody>
      </p:sp>
      <p:sp>
        <p:nvSpPr>
          <p:cNvPr id="8" name="Undertittel 2">
            <a:extLst>
              <a:ext uri="{FF2B5EF4-FFF2-40B4-BE49-F238E27FC236}">
                <a16:creationId xmlns:a16="http://schemas.microsoft.com/office/drawing/2014/main" id="{B9462776-3054-EE89-D5AB-953C3D793EF2}"/>
              </a:ext>
            </a:extLst>
          </p:cNvPr>
          <p:cNvSpPr txBox="1">
            <a:spLocks/>
          </p:cNvSpPr>
          <p:nvPr/>
        </p:nvSpPr>
        <p:spPr>
          <a:xfrm>
            <a:off x="1486337" y="5816213"/>
            <a:ext cx="3774980" cy="88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609585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21917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828754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438339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3047924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000" dirty="0"/>
              <a:t>Hans Alvar Engmark</a:t>
            </a:r>
          </a:p>
          <a:p>
            <a:r>
              <a:rPr lang="nb-NO" sz="2000" dirty="0" err="1"/>
              <a:t>Excited</a:t>
            </a:r>
            <a:r>
              <a:rPr lang="nb-NO" sz="2000" dirty="0"/>
              <a:t> Seminar - 24.01.2025</a:t>
            </a:r>
          </a:p>
        </p:txBody>
      </p:sp>
    </p:spTree>
    <p:extLst>
      <p:ext uri="{BB962C8B-B14F-4D97-AF65-F5344CB8AC3E}">
        <p14:creationId xmlns:p14="http://schemas.microsoft.com/office/powerpoint/2010/main" val="16896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6A911-65E5-E25C-6636-28A716497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e 18">
            <a:extLst>
              <a:ext uri="{FF2B5EF4-FFF2-40B4-BE49-F238E27FC236}">
                <a16:creationId xmlns:a16="http://schemas.microsoft.com/office/drawing/2014/main" id="{5845EEAF-91AB-7893-A835-D8430B43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66" y="1717353"/>
            <a:ext cx="4881314" cy="409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FD5C69AA-6695-7131-D774-CD9FD8D675BA}"/>
              </a:ext>
            </a:extLst>
          </p:cNvPr>
          <p:cNvSpPr/>
          <p:nvPr/>
        </p:nvSpPr>
        <p:spPr>
          <a:xfrm>
            <a:off x="7056966" y="4282859"/>
            <a:ext cx="4648113" cy="10436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9F602A26-6B79-2DC3-AB1F-50381A192FF8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ktangel: avrundede hjørner 3">
            <a:extLst>
              <a:ext uri="{FF2B5EF4-FFF2-40B4-BE49-F238E27FC236}">
                <a16:creationId xmlns:a16="http://schemas.microsoft.com/office/drawing/2014/main" id="{EC6E04C2-5B5D-3706-2CFE-BDC878EA330D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5F49ABE7-832C-31AA-25B9-3BA96CBC7B9D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8360CE-5EC1-1D09-94BE-040FD077C4B1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C5C0DA9A-6B33-B016-D588-755862A56899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  <p:sp>
        <p:nvSpPr>
          <p:cNvPr id="11" name="Undertittel 2">
            <a:extLst>
              <a:ext uri="{FF2B5EF4-FFF2-40B4-BE49-F238E27FC236}">
                <a16:creationId xmlns:a16="http://schemas.microsoft.com/office/drawing/2014/main" id="{0DF82853-06A1-3C17-883F-15B833162ED2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Hardware Development</a:t>
            </a: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CE45D3D3-79FB-1D6C-1FE9-E0FF91C0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74" y="2112955"/>
            <a:ext cx="2494785" cy="321355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Bilde 13" descr="Et bilde som inneholder sirkel, skjermbilde, Elektrisk blå&#10;&#10;Automatisk generert beskrivelse">
            <a:extLst>
              <a:ext uri="{FF2B5EF4-FFF2-40B4-BE49-F238E27FC236}">
                <a16:creationId xmlns:a16="http://schemas.microsoft.com/office/drawing/2014/main" id="{807B3CDC-2CCF-70C7-D0C8-1F19EB9F0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4" y="1289366"/>
            <a:ext cx="2664765" cy="2430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ilde 15" descr="Et bilde som inneholder sirkel, skjermbilde, Elektronteknikk, krets&#10;&#10;Automatisk generert beskrivelse">
            <a:extLst>
              <a:ext uri="{FF2B5EF4-FFF2-40B4-BE49-F238E27FC236}">
                <a16:creationId xmlns:a16="http://schemas.microsoft.com/office/drawing/2014/main" id="{57BD1494-E105-989A-7BC6-75A9B91A3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33" y="3883068"/>
            <a:ext cx="2664765" cy="2191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45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02639-4BDD-7680-BDB2-ED1FFBF5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e 17">
            <a:extLst>
              <a:ext uri="{FF2B5EF4-FFF2-40B4-BE49-F238E27FC236}">
                <a16:creationId xmlns:a16="http://schemas.microsoft.com/office/drawing/2014/main" id="{69CA8328-BD94-EF86-B909-E35BC1B7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66" y="1717353"/>
            <a:ext cx="4881314" cy="409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lassholder for innhold 12" descr="Et bilde som inneholder elektronikk, Elektronteknikk, tekst, kretskomponent&#10;&#10;Automatisk generert beskrivelse">
            <a:extLst>
              <a:ext uri="{FF2B5EF4-FFF2-40B4-BE49-F238E27FC236}">
                <a16:creationId xmlns:a16="http://schemas.microsoft.com/office/drawing/2014/main" id="{49CD11B6-15EE-B974-C31D-E1C478A946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90" y="3683378"/>
            <a:ext cx="4346222" cy="244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09D185B6-CED4-5CA7-4E83-6B34DB9704CD}"/>
              </a:ext>
            </a:extLst>
          </p:cNvPr>
          <p:cNvSpPr/>
          <p:nvPr/>
        </p:nvSpPr>
        <p:spPr>
          <a:xfrm>
            <a:off x="7056966" y="5334419"/>
            <a:ext cx="4648113" cy="3435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2AC3CDA3-DBB6-B019-F5AA-80222C4EC0CA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ktangel: avrundede hjørner 3">
            <a:extLst>
              <a:ext uri="{FF2B5EF4-FFF2-40B4-BE49-F238E27FC236}">
                <a16:creationId xmlns:a16="http://schemas.microsoft.com/office/drawing/2014/main" id="{C2B67D09-02D5-3332-C87A-4CBCEEDE8465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C58B8C6-767A-4D6A-4C30-1E74E3DB2929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AB66378-63AB-3881-2D53-EC0C6B795881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52B1E6C1-AA08-9555-5F98-876F734288D6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  <p:sp>
        <p:nvSpPr>
          <p:cNvPr id="11" name="Undertittel 2">
            <a:extLst>
              <a:ext uri="{FF2B5EF4-FFF2-40B4-BE49-F238E27FC236}">
                <a16:creationId xmlns:a16="http://schemas.microsoft.com/office/drawing/2014/main" id="{69C58897-814E-A11E-E1F5-E9292D8ADF05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Hardware Development</a:t>
            </a:r>
          </a:p>
        </p:txBody>
      </p:sp>
      <p:pic>
        <p:nvPicPr>
          <p:cNvPr id="15" name="Bilde 14" descr="Et bilde som inneholder krets, elektronikk, Elektronteknikk, Elektronisk komponent&#10;&#10;Automatisk generert beskrivelse">
            <a:extLst>
              <a:ext uri="{FF2B5EF4-FFF2-40B4-BE49-F238E27FC236}">
                <a16:creationId xmlns:a16="http://schemas.microsoft.com/office/drawing/2014/main" id="{B3B12D24-38E2-D709-4E9D-F42F6CC5A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041">
            <a:off x="1262787" y="1477996"/>
            <a:ext cx="2517773" cy="154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Bilde 16" descr="Et bilde som inneholder krets, elektronikk, Elektronteknikk, tekst&#10;&#10;Automatisk generert beskrivelse">
            <a:extLst>
              <a:ext uri="{FF2B5EF4-FFF2-40B4-BE49-F238E27FC236}">
                <a16:creationId xmlns:a16="http://schemas.microsoft.com/office/drawing/2014/main" id="{E2B6BD63-09EE-E369-F173-C53793A37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383">
            <a:off x="3986245" y="1611115"/>
            <a:ext cx="2562163" cy="1719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115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524B-D62B-79FB-73FA-B144CB060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4DFC7FD-7BD9-EE71-4E32-7F1868D7FA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2000" dirty="0" err="1"/>
              <a:t>Teaching</a:t>
            </a:r>
            <a:r>
              <a:rPr lang="nb-NO" sz="2000" dirty="0"/>
              <a:t> material </a:t>
            </a:r>
            <a:r>
              <a:rPr lang="nb-NO" sz="2000" dirty="0" err="1"/>
              <a:t>made</a:t>
            </a:r>
            <a:r>
              <a:rPr lang="nb-NO" sz="2000" dirty="0"/>
              <a:t> in August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sz="1467" dirty="0"/>
              <a:t>One «</a:t>
            </a:r>
            <a:r>
              <a:rPr lang="nb-NO" sz="1467" dirty="0" err="1"/>
              <a:t>virtual</a:t>
            </a:r>
            <a:r>
              <a:rPr lang="nb-NO" sz="1467" dirty="0"/>
              <a:t> lab» and </a:t>
            </a:r>
            <a:r>
              <a:rPr lang="nb-NO" sz="1467" dirty="0" err="1"/>
              <a:t>one</a:t>
            </a:r>
            <a:r>
              <a:rPr lang="nb-NO" sz="1467" dirty="0"/>
              <a:t> «</a:t>
            </a:r>
            <a:r>
              <a:rPr lang="nb-NO" sz="1467" dirty="0" err="1"/>
              <a:t>physical</a:t>
            </a:r>
            <a:r>
              <a:rPr lang="nb-NO" sz="1467" dirty="0"/>
              <a:t> lab»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sz="1467" dirty="0"/>
              <a:t>2 sessions over </a:t>
            </a:r>
            <a:r>
              <a:rPr lang="nb-NO" sz="1467" dirty="0" err="1"/>
              <a:t>two</a:t>
            </a:r>
            <a:r>
              <a:rPr lang="nb-NO" sz="1467" dirty="0"/>
              <a:t> </a:t>
            </a:r>
            <a:r>
              <a:rPr lang="nb-NO" sz="1467" dirty="0" err="1"/>
              <a:t>weeks</a:t>
            </a:r>
            <a:r>
              <a:rPr lang="nb-NO" sz="1467" dirty="0"/>
              <a:t> ~3 </a:t>
            </a:r>
            <a:r>
              <a:rPr lang="nb-NO" sz="1467" dirty="0" err="1"/>
              <a:t>hours</a:t>
            </a:r>
            <a:r>
              <a:rPr lang="nb-NO" sz="1467" dirty="0"/>
              <a:t> </a:t>
            </a:r>
            <a:r>
              <a:rPr lang="nb-NO" sz="1467" dirty="0" err="1"/>
              <a:t>each</a:t>
            </a:r>
            <a:endParaRPr lang="nb-NO" sz="1467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b-NO" sz="1467" dirty="0"/>
              <a:t>Groups </a:t>
            </a:r>
            <a:r>
              <a:rPr lang="nb-NO" sz="1467" dirty="0" err="1"/>
              <a:t>of</a:t>
            </a:r>
            <a:r>
              <a:rPr lang="nb-NO" sz="1467" dirty="0"/>
              <a:t> 4 students</a:t>
            </a:r>
          </a:p>
          <a:p>
            <a:r>
              <a:rPr lang="nb-NO" sz="2000" dirty="0"/>
              <a:t>Pilot lab start: </a:t>
            </a:r>
            <a:r>
              <a:rPr lang="nb-NO" sz="2000" strike="sngStrike" dirty="0">
                <a:solidFill>
                  <a:schemeClr val="accent6">
                    <a:lumMod val="75000"/>
                  </a:schemeClr>
                </a:solidFill>
              </a:rPr>
              <a:t>23.09.24</a:t>
            </a:r>
            <a:r>
              <a:rPr lang="nb-NO" sz="2000" dirty="0">
                <a:solidFill>
                  <a:srgbClr val="FF0000"/>
                </a:solidFill>
              </a:rPr>
              <a:t> </a:t>
            </a:r>
            <a:r>
              <a:rPr lang="nb-NO" sz="2000" dirty="0"/>
              <a:t>11.11.24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sz="1467" dirty="0" err="1"/>
              <a:t>Made</a:t>
            </a:r>
            <a:r>
              <a:rPr lang="nb-NO" sz="1467" dirty="0"/>
              <a:t> </a:t>
            </a:r>
            <a:r>
              <a:rPr lang="nb-NO" sz="1467" dirty="0" err="1"/>
              <a:t>optional</a:t>
            </a:r>
            <a:r>
              <a:rPr lang="nb-NO" sz="1467" dirty="0"/>
              <a:t> for students (bias in data?)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sz="1467" dirty="0" err="1"/>
              <a:t>Made</a:t>
            </a:r>
            <a:r>
              <a:rPr lang="nb-NO" sz="1467" dirty="0"/>
              <a:t> </a:t>
            </a:r>
            <a:r>
              <a:rPr lang="nb-NO" sz="1467" dirty="0" err="1"/>
              <a:t>simpler</a:t>
            </a:r>
            <a:r>
              <a:rPr lang="nb-NO" sz="1467" dirty="0"/>
              <a:t>, by </a:t>
            </a:r>
            <a:r>
              <a:rPr lang="nb-NO" sz="1467" dirty="0" err="1"/>
              <a:t>request</a:t>
            </a:r>
            <a:r>
              <a:rPr lang="nb-NO" sz="1467" dirty="0"/>
              <a:t> (</a:t>
            </a:r>
            <a:r>
              <a:rPr lang="nb-NO" sz="1467" dirty="0" err="1"/>
              <a:t>exam</a:t>
            </a:r>
            <a:r>
              <a:rPr lang="nb-NO" sz="1467" dirty="0"/>
              <a:t> </a:t>
            </a:r>
            <a:r>
              <a:rPr lang="nb-NO" sz="1467" dirty="0" err="1"/>
              <a:t>period</a:t>
            </a:r>
            <a:r>
              <a:rPr lang="nb-NO" sz="1467" dirty="0"/>
              <a:t>)</a:t>
            </a:r>
          </a:p>
          <a:p>
            <a:r>
              <a:rPr lang="nb-NO" sz="2000" dirty="0"/>
              <a:t>A/B </a:t>
            </a:r>
            <a:r>
              <a:rPr lang="nb-NO" sz="2000" dirty="0" err="1"/>
              <a:t>study</a:t>
            </a:r>
            <a:r>
              <a:rPr lang="nb-NO" sz="2000" dirty="0"/>
              <a:t> over </a:t>
            </a:r>
            <a:r>
              <a:rPr lang="nb-NO" sz="2000" dirty="0" err="1"/>
              <a:t>two</a:t>
            </a:r>
            <a:r>
              <a:rPr lang="nb-NO" sz="2000" dirty="0"/>
              <a:t> </a:t>
            </a:r>
            <a:r>
              <a:rPr lang="nb-NO" sz="2000" dirty="0" err="1"/>
              <a:t>weeks</a:t>
            </a:r>
            <a:endParaRPr lang="nb-NO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b-NO" sz="1467" dirty="0"/>
              <a:t>Group A: </a:t>
            </a:r>
            <a:r>
              <a:rPr lang="nb-NO" sz="1467" dirty="0" err="1"/>
              <a:t>started</a:t>
            </a:r>
            <a:r>
              <a:rPr lang="nb-NO" sz="1467" dirty="0"/>
              <a:t> </a:t>
            </a:r>
            <a:r>
              <a:rPr lang="nb-NO" sz="1467" dirty="0" err="1"/>
              <a:t>with</a:t>
            </a:r>
            <a:r>
              <a:rPr lang="nb-NO" sz="1467" dirty="0"/>
              <a:t> </a:t>
            </a:r>
            <a:r>
              <a:rPr lang="nb-NO" sz="1467" dirty="0" err="1"/>
              <a:t>simulated</a:t>
            </a:r>
            <a:r>
              <a:rPr lang="nb-NO" sz="1467" dirty="0"/>
              <a:t> lab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sz="1467" dirty="0"/>
              <a:t>Group B: </a:t>
            </a:r>
            <a:r>
              <a:rPr lang="nb-NO" sz="1467" dirty="0" err="1"/>
              <a:t>started</a:t>
            </a:r>
            <a:r>
              <a:rPr lang="nb-NO" sz="1467" dirty="0"/>
              <a:t> </a:t>
            </a:r>
            <a:r>
              <a:rPr lang="nb-NO" sz="1467" dirty="0" err="1"/>
              <a:t>with</a:t>
            </a:r>
            <a:r>
              <a:rPr lang="nb-NO" sz="1467" dirty="0"/>
              <a:t> </a:t>
            </a:r>
            <a:r>
              <a:rPr lang="nb-NO" sz="1467" dirty="0" err="1"/>
              <a:t>physical</a:t>
            </a:r>
            <a:r>
              <a:rPr lang="nb-NO" sz="1467" dirty="0"/>
              <a:t> lab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b-NO" sz="1467" dirty="0"/>
              <a:t>Switch in </a:t>
            </a:r>
            <a:r>
              <a:rPr lang="nb-NO" sz="1467" dirty="0" err="1"/>
              <a:t>the</a:t>
            </a:r>
            <a:r>
              <a:rPr lang="nb-NO" sz="1467" dirty="0"/>
              <a:t> </a:t>
            </a:r>
            <a:r>
              <a:rPr lang="nb-NO" sz="1467" dirty="0" err="1"/>
              <a:t>second</a:t>
            </a:r>
            <a:r>
              <a:rPr lang="nb-NO" sz="1467" dirty="0"/>
              <a:t> </a:t>
            </a:r>
            <a:r>
              <a:rPr lang="nb-NO" sz="1467" dirty="0" err="1"/>
              <a:t>week</a:t>
            </a:r>
            <a:endParaRPr lang="nb-NO" sz="1467" dirty="0"/>
          </a:p>
          <a:p>
            <a:r>
              <a:rPr lang="nb-NO" sz="2000" dirty="0" err="1"/>
              <a:t>Questionnaire</a:t>
            </a:r>
            <a:r>
              <a:rPr lang="nb-NO" sz="2000" dirty="0"/>
              <a:t> </a:t>
            </a:r>
            <a:r>
              <a:rPr lang="nb-NO" sz="2000" dirty="0" err="1"/>
              <a:t>after</a:t>
            </a:r>
            <a:r>
              <a:rPr lang="nb-NO" sz="2000" dirty="0"/>
              <a:t> </a:t>
            </a:r>
            <a:r>
              <a:rPr lang="nb-NO" sz="2000" dirty="0" err="1"/>
              <a:t>each</a:t>
            </a:r>
            <a:r>
              <a:rPr lang="nb-NO" sz="2000" dirty="0"/>
              <a:t> </a:t>
            </a:r>
            <a:r>
              <a:rPr lang="nb-NO" sz="2000" dirty="0" err="1"/>
              <a:t>session</a:t>
            </a:r>
            <a:endParaRPr lang="nb-NO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nb-NO" sz="1467" dirty="0" err="1"/>
              <a:t>Focusing</a:t>
            </a:r>
            <a:r>
              <a:rPr lang="nb-NO" sz="1467" dirty="0"/>
              <a:t> </a:t>
            </a:r>
            <a:r>
              <a:rPr lang="nb-NO" sz="1467" dirty="0" err="1"/>
              <a:t>on</a:t>
            </a:r>
            <a:r>
              <a:rPr lang="nb-NO" sz="1467" dirty="0"/>
              <a:t> </a:t>
            </a:r>
            <a:r>
              <a:rPr lang="nb-NO" sz="1467" dirty="0" err="1"/>
              <a:t>efficacy</a:t>
            </a:r>
            <a:endParaRPr lang="nb-NO" sz="1467" dirty="0"/>
          </a:p>
          <a:p>
            <a:r>
              <a:rPr lang="nb-NO" sz="2000" dirty="0"/>
              <a:t>Group </a:t>
            </a:r>
            <a:r>
              <a:rPr lang="nb-NO" sz="2000" dirty="0" err="1"/>
              <a:t>reflection</a:t>
            </a:r>
            <a:r>
              <a:rPr lang="nb-NO" sz="2000" dirty="0"/>
              <a:t> note</a:t>
            </a:r>
          </a:p>
          <a:p>
            <a:endParaRPr lang="nb-NO" sz="2000" dirty="0"/>
          </a:p>
          <a:p>
            <a:endParaRPr lang="nb-NO" sz="2000" dirty="0"/>
          </a:p>
        </p:txBody>
      </p:sp>
      <p:pic>
        <p:nvPicPr>
          <p:cNvPr id="13" name="Plassholder for innhold 12" descr="Et bilde som inneholder innendørs, klær, person, Menneskeansikt&#10;&#10;Automatisk generert beskrivelse">
            <a:extLst>
              <a:ext uri="{FF2B5EF4-FFF2-40B4-BE49-F238E27FC236}">
                <a16:creationId xmlns:a16="http://schemas.microsoft.com/office/drawing/2014/main" id="{6D44AFC2-6079-5FB5-1BF9-06ECE937C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9638" y="2166144"/>
            <a:ext cx="4527550" cy="3395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Undertittel 2">
            <a:extLst>
              <a:ext uri="{FF2B5EF4-FFF2-40B4-BE49-F238E27FC236}">
                <a16:creationId xmlns:a16="http://schemas.microsoft.com/office/drawing/2014/main" id="{E708BFE8-FEEE-E5AC-A8D0-55E8A85F7714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Teaching</a:t>
            </a:r>
            <a:r>
              <a:rPr lang="nb-N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Material &amp; Pilot Lab in TTK4111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7E385A3B-6C2C-9035-6791-E447CA460325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3B39055F-A30B-656F-450D-B4402E24EE6D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5C94B0AC-E301-0C0F-AF18-D92B74ED3063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134CD5-8A6F-86D0-AF2E-4081A57EEF6C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A6D10442-0FEA-D417-8925-11A79463831D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</p:spTree>
    <p:extLst>
      <p:ext uri="{BB962C8B-B14F-4D97-AF65-F5344CB8AC3E}">
        <p14:creationId xmlns:p14="http://schemas.microsoft.com/office/powerpoint/2010/main" val="224454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A6DDA-BF9A-C896-062D-0651A71F5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>
            <a:extLst>
              <a:ext uri="{FF2B5EF4-FFF2-40B4-BE49-F238E27FC236}">
                <a16:creationId xmlns:a16="http://schemas.microsoft.com/office/drawing/2014/main" id="{68DEB200-8E7A-E6A2-9C47-B4E4B4368939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Results</a:t>
            </a:r>
            <a:r>
              <a:rPr lang="nb-N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from labs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3333E674-9F0D-8462-380F-67563C1A313A}"/>
              </a:ext>
            </a:extLst>
          </p:cNvPr>
          <p:cNvSpPr txBox="1"/>
          <p:nvPr/>
        </p:nvSpPr>
        <p:spPr>
          <a:xfrm rot="297863">
            <a:off x="6581310" y="1290118"/>
            <a:ext cx="5355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>
                <a:solidFill>
                  <a:schemeClr val="accent6">
                    <a:lumMod val="50000"/>
                  </a:schemeClr>
                </a:solidFill>
              </a:rPr>
              <a:t>«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The physical lab could have gone much more in-depth, for example by writing the code from scratch ourselves, more like a project assignment</a:t>
            </a:r>
            <a:r>
              <a:rPr lang="nb-NO" i="1" dirty="0">
                <a:solidFill>
                  <a:schemeClr val="accent6">
                    <a:lumMod val="50000"/>
                  </a:schemeClr>
                </a:solidFill>
              </a:rPr>
              <a:t>»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12CF8656-686D-A354-A9B7-B61F1E3B803C}"/>
              </a:ext>
            </a:extLst>
          </p:cNvPr>
          <p:cNvSpPr txBox="1"/>
          <p:nvPr/>
        </p:nvSpPr>
        <p:spPr>
          <a:xfrm rot="321554">
            <a:off x="6473853" y="4235156"/>
            <a:ext cx="5705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i="1" dirty="0">
                <a:solidFill>
                  <a:schemeClr val="accent6">
                    <a:lumMod val="50000"/>
                  </a:schemeClr>
                </a:solidFill>
              </a:rPr>
              <a:t>«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 would have liked to have the lab earlier in the semester so that we could actually allocate time for it</a:t>
            </a:r>
            <a:r>
              <a:rPr lang="nb-NO" i="1" dirty="0">
                <a:solidFill>
                  <a:schemeClr val="accent6">
                    <a:lumMod val="50000"/>
                  </a:schemeClr>
                </a:solidFill>
              </a:rPr>
              <a:t>»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12FDC5A1-4631-5A7A-D515-149BE6CB3309}"/>
              </a:ext>
            </a:extLst>
          </p:cNvPr>
          <p:cNvSpPr txBox="1"/>
          <p:nvPr/>
        </p:nvSpPr>
        <p:spPr>
          <a:xfrm rot="21428173">
            <a:off x="6758429" y="2808166"/>
            <a:ext cx="5135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i="1" dirty="0">
                <a:solidFill>
                  <a:srgbClr val="002060"/>
                </a:solidFill>
              </a:rPr>
              <a:t>«The </a:t>
            </a:r>
            <a:r>
              <a:rPr lang="nb-NO" i="1" dirty="0" err="1">
                <a:solidFill>
                  <a:srgbClr val="002060"/>
                </a:solidFill>
              </a:rPr>
              <a:t>virtual</a:t>
            </a:r>
            <a:r>
              <a:rPr lang="nb-NO" i="1" dirty="0">
                <a:solidFill>
                  <a:srgbClr val="002060"/>
                </a:solidFill>
              </a:rPr>
              <a:t> lab </a:t>
            </a:r>
            <a:r>
              <a:rPr lang="nb-NO" i="1" dirty="0" err="1">
                <a:solidFill>
                  <a:srgbClr val="002060"/>
                </a:solidFill>
              </a:rPr>
              <a:t>was</a:t>
            </a:r>
            <a:r>
              <a:rPr lang="nb-NO" i="1" dirty="0">
                <a:solidFill>
                  <a:srgbClr val="002060"/>
                </a:solidFill>
              </a:rPr>
              <a:t> </a:t>
            </a:r>
            <a:r>
              <a:rPr lang="nb-NO" i="1" dirty="0" err="1">
                <a:solidFill>
                  <a:srgbClr val="002060"/>
                </a:solidFill>
              </a:rPr>
              <a:t>probably</a:t>
            </a:r>
            <a:r>
              <a:rPr lang="nb-NO" i="1" dirty="0">
                <a:solidFill>
                  <a:srgbClr val="002060"/>
                </a:solidFill>
              </a:rPr>
              <a:t> more </a:t>
            </a:r>
            <a:r>
              <a:rPr lang="nb-NO" i="1" dirty="0" err="1">
                <a:solidFill>
                  <a:srgbClr val="002060"/>
                </a:solidFill>
              </a:rPr>
              <a:t>instructive</a:t>
            </a:r>
            <a:r>
              <a:rPr lang="nb-NO" i="1" dirty="0">
                <a:solidFill>
                  <a:srgbClr val="002060"/>
                </a:solidFill>
              </a:rPr>
              <a:t>, </a:t>
            </a:r>
            <a:r>
              <a:rPr lang="nb-NO" i="1" dirty="0" err="1">
                <a:solidFill>
                  <a:srgbClr val="002060"/>
                </a:solidFill>
              </a:rPr>
              <a:t>but</a:t>
            </a:r>
            <a:r>
              <a:rPr lang="nb-NO" i="1" dirty="0">
                <a:solidFill>
                  <a:srgbClr val="002060"/>
                </a:solidFill>
              </a:rPr>
              <a:t> </a:t>
            </a:r>
            <a:r>
              <a:rPr lang="nb-NO" i="1" dirty="0" err="1">
                <a:solidFill>
                  <a:srgbClr val="002060"/>
                </a:solidFill>
              </a:rPr>
              <a:t>the</a:t>
            </a:r>
            <a:r>
              <a:rPr lang="nb-NO" i="1" dirty="0">
                <a:solidFill>
                  <a:srgbClr val="002060"/>
                </a:solidFill>
              </a:rPr>
              <a:t> </a:t>
            </a:r>
            <a:r>
              <a:rPr lang="nb-NO" i="1" dirty="0" err="1">
                <a:solidFill>
                  <a:srgbClr val="002060"/>
                </a:solidFill>
              </a:rPr>
              <a:t>pracitcal</a:t>
            </a:r>
            <a:r>
              <a:rPr lang="nb-NO" i="1" dirty="0">
                <a:solidFill>
                  <a:srgbClr val="002060"/>
                </a:solidFill>
              </a:rPr>
              <a:t> lab </a:t>
            </a:r>
            <a:r>
              <a:rPr lang="nb-NO" i="1" dirty="0" err="1">
                <a:solidFill>
                  <a:srgbClr val="002060"/>
                </a:solidFill>
              </a:rPr>
              <a:t>was</a:t>
            </a:r>
            <a:r>
              <a:rPr lang="nb-NO" i="1" dirty="0">
                <a:solidFill>
                  <a:srgbClr val="002060"/>
                </a:solidFill>
              </a:rPr>
              <a:t> </a:t>
            </a:r>
            <a:r>
              <a:rPr lang="nb-NO" i="1" dirty="0" err="1">
                <a:solidFill>
                  <a:srgbClr val="002060"/>
                </a:solidFill>
              </a:rPr>
              <a:t>definitely</a:t>
            </a:r>
            <a:r>
              <a:rPr lang="nb-NO" i="1" dirty="0">
                <a:solidFill>
                  <a:srgbClr val="002060"/>
                </a:solidFill>
              </a:rPr>
              <a:t> </a:t>
            </a:r>
            <a:r>
              <a:rPr lang="nb-NO" i="1" dirty="0" err="1">
                <a:solidFill>
                  <a:srgbClr val="002060"/>
                </a:solidFill>
              </a:rPr>
              <a:t>the</a:t>
            </a:r>
            <a:r>
              <a:rPr lang="nb-NO" i="1" dirty="0">
                <a:solidFill>
                  <a:srgbClr val="002060"/>
                </a:solidFill>
              </a:rPr>
              <a:t> most </a:t>
            </a:r>
            <a:r>
              <a:rPr lang="nb-NO" i="1" dirty="0" err="1">
                <a:solidFill>
                  <a:srgbClr val="002060"/>
                </a:solidFill>
              </a:rPr>
              <a:t>fun</a:t>
            </a:r>
            <a:r>
              <a:rPr lang="nb-NO" i="1" dirty="0">
                <a:solidFill>
                  <a:srgbClr val="002060"/>
                </a:solidFill>
              </a:rPr>
              <a:t>!»</a:t>
            </a:r>
            <a:endParaRPr lang="en-US" i="1" dirty="0">
              <a:solidFill>
                <a:srgbClr val="002060"/>
              </a:solidFill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D840AA89-E78E-E8AA-EB3B-96DD5A8C74CC}"/>
              </a:ext>
            </a:extLst>
          </p:cNvPr>
          <p:cNvSpPr txBox="1"/>
          <p:nvPr/>
        </p:nvSpPr>
        <p:spPr>
          <a:xfrm rot="21362242">
            <a:off x="7292265" y="5446105"/>
            <a:ext cx="4764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i="1" dirty="0">
                <a:solidFill>
                  <a:srgbClr val="002060"/>
                </a:solidFill>
              </a:rPr>
              <a:t>«All-in-all an </a:t>
            </a:r>
            <a:r>
              <a:rPr lang="nb-NO" i="1" dirty="0" err="1">
                <a:solidFill>
                  <a:srgbClr val="002060"/>
                </a:solidFill>
              </a:rPr>
              <a:t>interesting</a:t>
            </a:r>
            <a:r>
              <a:rPr lang="nb-NO" i="1" dirty="0">
                <a:solidFill>
                  <a:srgbClr val="002060"/>
                </a:solidFill>
              </a:rPr>
              <a:t> and cool lab»</a:t>
            </a:r>
            <a:endParaRPr lang="en-US" i="1" dirty="0">
              <a:solidFill>
                <a:srgbClr val="002060"/>
              </a:solidFill>
            </a:endParaRPr>
          </a:p>
        </p:txBody>
      </p:sp>
      <p:sp>
        <p:nvSpPr>
          <p:cNvPr id="19" name="Plassholder for innhold 2">
            <a:extLst>
              <a:ext uri="{FF2B5EF4-FFF2-40B4-BE49-F238E27FC236}">
                <a16:creationId xmlns:a16="http://schemas.microsoft.com/office/drawing/2014/main" id="{D51C58E0-D351-32C3-4BB0-EC0DDC651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6283" y="1600201"/>
            <a:ext cx="489046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About 80 out of 200 students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67" dirty="0"/>
              <a:t>Lower significance on questionnaires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virtual and physical labs were not so well connected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67" dirty="0"/>
              <a:t>The simulator and physical systems are not «one-to-one»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Initial feedback is positive, and students report confidence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67" dirty="0"/>
              <a:t>But biased by selection of students and simplification of the learning material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84F7E7A3-1878-69BC-E16D-9370677E9939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ktangel: avrundede hjørner 21">
            <a:extLst>
              <a:ext uri="{FF2B5EF4-FFF2-40B4-BE49-F238E27FC236}">
                <a16:creationId xmlns:a16="http://schemas.microsoft.com/office/drawing/2014/main" id="{88A1BD64-5734-1708-77B8-BEF1A8725CCB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D2BF509E-BC12-9A20-DF32-492408DCF6AF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F0484E3-D3CB-EAE3-3696-0FDDA376246D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A321C816-DA50-66CD-9B05-A41CB17CA9ED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</p:spTree>
    <p:extLst>
      <p:ext uri="{BB962C8B-B14F-4D97-AF65-F5344CB8AC3E}">
        <p14:creationId xmlns:p14="http://schemas.microsoft.com/office/powerpoint/2010/main" val="151533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62F3C-48E1-BAEA-399A-9EE1C297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>
            <a:extLst>
              <a:ext uri="{FF2B5EF4-FFF2-40B4-BE49-F238E27FC236}">
                <a16:creationId xmlns:a16="http://schemas.microsoft.com/office/drawing/2014/main" id="{313580D8-22AA-6703-212F-8684709783AA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Results</a:t>
            </a:r>
            <a:r>
              <a:rPr lang="nb-N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from labs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B0B80A3-4813-FDAE-BE24-97C7AC4E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91" y="2724324"/>
            <a:ext cx="9186304" cy="370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Plassholder for innhold 2">
            <a:extLst>
              <a:ext uri="{FF2B5EF4-FFF2-40B4-BE49-F238E27FC236}">
                <a16:creationId xmlns:a16="http://schemas.microsoft.com/office/drawing/2014/main" id="{ACF3C41E-6DDB-7CC2-BBFE-3F1182177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1063" y="1546861"/>
            <a:ext cx="489046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Key question:</a:t>
            </a:r>
            <a:r>
              <a:rPr lang="en-US" sz="2000" dirty="0"/>
              <a:t> Is it worth putting resources on a physical lab?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CF4ADD63-A25C-9320-86F7-44A393E7203C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ktangel: avrundede hjørner 21">
            <a:extLst>
              <a:ext uri="{FF2B5EF4-FFF2-40B4-BE49-F238E27FC236}">
                <a16:creationId xmlns:a16="http://schemas.microsoft.com/office/drawing/2014/main" id="{3EFD3C72-2EF1-178A-0431-D0A29B80C906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77DBCBB5-DD04-AE7D-BE8E-0F346092C5CC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1BCE2C1-BC2D-5135-CB7A-927532188390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9D4ED9AD-A5BC-3123-2103-B36F8C72F412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</p:spTree>
    <p:extLst>
      <p:ext uri="{BB962C8B-B14F-4D97-AF65-F5344CB8AC3E}">
        <p14:creationId xmlns:p14="http://schemas.microsoft.com/office/powerpoint/2010/main" val="382456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E1559-AA92-3DFE-2AC2-A107E5BA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53E6C3C-48B8-E80B-D65B-15BAEE2D2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6283" y="1600201"/>
            <a:ext cx="5109826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Paper and poster at Maglev24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67" dirty="0"/>
              <a:t>New contacts, and a unit sent to Germany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Presentation internally at ITK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67" dirty="0"/>
              <a:t>With plans for implementation in at least three courses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Report with results ~ March?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67" dirty="0"/>
              <a:t>Unfortunately, less substantial results than desired – but we learned a lot!</a:t>
            </a:r>
          </a:p>
        </p:txBody>
      </p:sp>
      <p:sp>
        <p:nvSpPr>
          <p:cNvPr id="7" name="Undertittel 2">
            <a:extLst>
              <a:ext uri="{FF2B5EF4-FFF2-40B4-BE49-F238E27FC236}">
                <a16:creationId xmlns:a16="http://schemas.microsoft.com/office/drawing/2014/main" id="{6F0B147C-4D63-A793-3EC4-2DD098E47FB9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Dissemination of Results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CF23D4A-42F9-2FFE-93FA-5185524E5964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ktangel: avrundede hjørner 7">
            <a:extLst>
              <a:ext uri="{FF2B5EF4-FFF2-40B4-BE49-F238E27FC236}">
                <a16:creationId xmlns:a16="http://schemas.microsoft.com/office/drawing/2014/main" id="{FEC02D6A-9940-8DE8-A4C7-22561E621654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ABB15CB7-DC1B-CA16-13CB-E0E505E80999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7A378A-A664-36E5-294E-E7C62DFAD64B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A69EFFCD-EA0A-156C-BA73-477A2B6D8D68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  <p:pic>
        <p:nvPicPr>
          <p:cNvPr id="21" name="Bilde 20" descr="Et bilde som inneholder tekst, kart, håndskrift, innendørs&#10;&#10;Automatisk generert beskrivelse">
            <a:extLst>
              <a:ext uri="{FF2B5EF4-FFF2-40B4-BE49-F238E27FC236}">
                <a16:creationId xmlns:a16="http://schemas.microsoft.com/office/drawing/2014/main" id="{7EB0771A-BAF7-7FFB-B62D-EF945D5B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5479" y="1791970"/>
            <a:ext cx="4953365" cy="371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549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8FC4-6238-7047-C300-CF9B098DD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502712-3327-BE2B-4B59-5F13FB9B37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Students like physical labs, but virtual labs have their place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Students are excited to adopt new teaching methods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Educational science requires dedicated educational expertise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AB studies require a solid plan and a  first-rate execution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A7CF0823-456A-69C3-FB23-3BF38AF759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Undertittel 2">
            <a:extLst>
              <a:ext uri="{FF2B5EF4-FFF2-40B4-BE49-F238E27FC236}">
                <a16:creationId xmlns:a16="http://schemas.microsoft.com/office/drawing/2014/main" id="{3C9EBDA1-275A-62CE-FB35-77F8A81302A8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 err="1">
                <a:solidFill>
                  <a:schemeClr val="tx2"/>
                </a:solidFill>
              </a:rPr>
              <a:t>What</a:t>
            </a:r>
            <a:r>
              <a:rPr lang="nb-NO" sz="3600" dirty="0">
                <a:solidFill>
                  <a:schemeClr val="tx2"/>
                </a:solidFill>
              </a:rPr>
              <a:t> </a:t>
            </a:r>
            <a:r>
              <a:rPr lang="nb-NO" sz="3600" dirty="0" err="1">
                <a:solidFill>
                  <a:schemeClr val="tx2"/>
                </a:solidFill>
              </a:rPr>
              <a:t>did</a:t>
            </a:r>
            <a:r>
              <a:rPr lang="nb-NO" sz="3600" dirty="0">
                <a:solidFill>
                  <a:schemeClr val="tx2"/>
                </a:solidFill>
              </a:rPr>
              <a:t> </a:t>
            </a:r>
            <a:r>
              <a:rPr lang="nb-NO" sz="3600" dirty="0" err="1">
                <a:solidFill>
                  <a:schemeClr val="tx2"/>
                </a:solidFill>
              </a:rPr>
              <a:t>we</a:t>
            </a:r>
            <a:r>
              <a:rPr lang="nb-NO" sz="3600" dirty="0">
                <a:solidFill>
                  <a:schemeClr val="tx2"/>
                </a:solidFill>
              </a:rPr>
              <a:t> </a:t>
            </a:r>
            <a:r>
              <a:rPr lang="nb-NO" sz="3600" dirty="0" err="1">
                <a:solidFill>
                  <a:schemeClr val="tx2"/>
                </a:solidFill>
              </a:rPr>
              <a:t>learn</a:t>
            </a:r>
            <a:r>
              <a:rPr lang="nb-NO" sz="3600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751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A41DD-A85E-414C-B305-2140BFBF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>
            <a:extLst>
              <a:ext uri="{FF2B5EF4-FFF2-40B4-BE49-F238E27FC236}">
                <a16:creationId xmlns:a16="http://schemas.microsoft.com/office/drawing/2014/main" id="{E886EC72-C4BC-3CCA-9622-B1A9412052C6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What about the plan? 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D803D868-A865-D0B5-9F05-B582515EB2F6}"/>
              </a:ext>
            </a:extLst>
          </p:cNvPr>
          <p:cNvSpPr txBox="1"/>
          <p:nvPr/>
        </p:nvSpPr>
        <p:spPr>
          <a:xfrm>
            <a:off x="1697740" y="1070750"/>
            <a:ext cx="5430308" cy="5683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defTabSz="609585">
              <a:spcBef>
                <a:spcPct val="20000"/>
              </a:spcBef>
            </a:pPr>
            <a:r>
              <a:rPr lang="en-US" sz="2500" kern="1200" dirty="0">
                <a:solidFill>
                  <a:schemeClr val="tx2"/>
                </a:solidFill>
              </a:rPr>
              <a:t>Implementation roadmap</a:t>
            </a:r>
            <a:endParaRPr lang="en-US" sz="2000" kern="1200" dirty="0">
              <a:solidFill>
                <a:schemeClr val="tx2"/>
              </a:solidFill>
            </a:endParaRP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January – June:	Design and build a system, 				produce learning material </a:t>
            </a:r>
          </a:p>
          <a:p>
            <a:pPr lvl="2" defTabSz="609585">
              <a:spcBef>
                <a:spcPct val="20000"/>
              </a:spcBef>
            </a:pPr>
            <a:r>
              <a:rPr lang="en-US" sz="2000" dirty="0"/>
              <a:t>			and deploy simple levitation control 			algorithms</a:t>
            </a:r>
            <a:endParaRPr lang="en-US" sz="2000" kern="1200" dirty="0"/>
          </a:p>
          <a:p>
            <a:pPr marL="625475" lvl="1" indent="-168275" defTabSz="609585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June - July:		Design our assessment method </a:t>
            </a:r>
          </a:p>
          <a:p>
            <a:pPr lvl="1" defTabSz="609585">
              <a:spcBef>
                <a:spcPct val="20000"/>
              </a:spcBef>
            </a:pPr>
            <a:r>
              <a:rPr lang="en-US" sz="2000" kern="1200" dirty="0"/>
              <a:t>				(surveys, behavioral observation</a:t>
            </a:r>
            <a:r>
              <a:rPr lang="en-US" sz="2000" dirty="0"/>
              <a:t>,</a:t>
            </a:r>
            <a:r>
              <a:rPr lang="en-US" sz="2000" kern="1200" dirty="0"/>
              <a:t> 				interviews, etc.)</a:t>
            </a:r>
          </a:p>
          <a:p>
            <a:pPr marL="625475" lvl="1" indent="-168275" defTabSz="609585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August:		Execute a 2-day mini-course for 			students at IE</a:t>
            </a:r>
          </a:p>
          <a:p>
            <a:pPr marL="625475" lvl="1" indent="-168275" defTabSz="609585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Aug. – Sept.: 		Analyze and disseminate results</a:t>
            </a:r>
          </a:p>
          <a:p>
            <a:pPr lvl="1" defTabSz="609585">
              <a:spcBef>
                <a:spcPct val="20000"/>
              </a:spcBef>
            </a:pPr>
            <a:endParaRPr lang="en-US" sz="2000" kern="1200" dirty="0"/>
          </a:p>
          <a:p>
            <a:pPr defTabSz="609585">
              <a:spcBef>
                <a:spcPct val="20000"/>
              </a:spcBef>
            </a:pPr>
            <a:r>
              <a:rPr lang="en-US" sz="2500" dirty="0">
                <a:solidFill>
                  <a:schemeClr val="tx2"/>
                </a:solidFill>
              </a:rPr>
              <a:t>Outcomes</a:t>
            </a:r>
            <a:endParaRPr lang="en-US" sz="2000" dirty="0">
              <a:solidFill>
                <a:schemeClr val="tx2"/>
              </a:solidFill>
            </a:endParaRPr>
          </a:p>
          <a:p>
            <a:pPr marL="625475" lvl="1" indent="-168275" defTabSz="609585">
              <a:lnSpc>
                <a:spcPct val="17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Working system &amp; teaching material</a:t>
            </a:r>
          </a:p>
          <a:p>
            <a:pPr marL="625475" lvl="1" indent="-168275" defTabSz="609585">
              <a:lnSpc>
                <a:spcPct val="17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Workshop &amp; dissemination report</a:t>
            </a:r>
          </a:p>
          <a:p>
            <a:pPr marL="625475" lvl="1" indent="-168275" defTabSz="609585">
              <a:lnSpc>
                <a:spcPct val="17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Papers (Planned for IBCE24, others to be decided)</a:t>
            </a:r>
          </a:p>
          <a:p>
            <a:pPr defTabSz="609585">
              <a:spcBef>
                <a:spcPct val="20000"/>
              </a:spcBef>
            </a:pPr>
            <a:endParaRPr lang="en-US" sz="2000" dirty="0"/>
          </a:p>
          <a:p>
            <a:pPr defTabSz="609585">
              <a:spcBef>
                <a:spcPct val="20000"/>
              </a:spcBef>
            </a:pPr>
            <a:r>
              <a:rPr lang="en-US" sz="2500" kern="1200" dirty="0">
                <a:solidFill>
                  <a:schemeClr val="tx2"/>
                </a:solidFill>
              </a:rPr>
              <a:t>Expected impact</a:t>
            </a:r>
            <a:endParaRPr lang="en-US" sz="2500" kern="1200" dirty="0"/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Assess its usefulness as a tool </a:t>
            </a:r>
            <a:r>
              <a:rPr lang="en-US" sz="2000" dirty="0"/>
              <a:t>for improving </a:t>
            </a:r>
            <a:r>
              <a:rPr lang="en-US" sz="2000" kern="1200" dirty="0"/>
              <a:t>self-efficacy among students</a:t>
            </a: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Adoption for use in ITK and other departments, and other universities</a:t>
            </a: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Pave the way </a:t>
            </a:r>
            <a:r>
              <a:rPr lang="en-US" sz="2000" dirty="0"/>
              <a:t>for more labs built on the same principle</a:t>
            </a:r>
            <a:endParaRPr lang="en-US" sz="2000" kern="1200" dirty="0"/>
          </a:p>
          <a:p>
            <a:pPr defTabSz="609585">
              <a:spcBef>
                <a:spcPct val="20000"/>
              </a:spcBef>
            </a:pPr>
            <a:endParaRPr lang="en-US" sz="2000" kern="1200" dirty="0">
              <a:solidFill>
                <a:schemeClr val="tx2"/>
              </a:solidFill>
            </a:endParaRPr>
          </a:p>
        </p:txBody>
      </p:sp>
      <p:sp>
        <p:nvSpPr>
          <p:cNvPr id="3" name="Høyre klammeparentes 2">
            <a:extLst>
              <a:ext uri="{FF2B5EF4-FFF2-40B4-BE49-F238E27FC236}">
                <a16:creationId xmlns:a16="http://schemas.microsoft.com/office/drawing/2014/main" id="{816E4CFF-E98F-1B35-24A8-06638F61F34E}"/>
              </a:ext>
            </a:extLst>
          </p:cNvPr>
          <p:cNvSpPr/>
          <p:nvPr/>
        </p:nvSpPr>
        <p:spPr>
          <a:xfrm>
            <a:off x="7128048" y="1316496"/>
            <a:ext cx="220381" cy="74615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øyre klammeparentes 4">
            <a:extLst>
              <a:ext uri="{FF2B5EF4-FFF2-40B4-BE49-F238E27FC236}">
                <a16:creationId xmlns:a16="http://schemas.microsoft.com/office/drawing/2014/main" id="{A00601A4-5079-2CE3-8367-BD608E4C88D9}"/>
              </a:ext>
            </a:extLst>
          </p:cNvPr>
          <p:cNvSpPr/>
          <p:nvPr/>
        </p:nvSpPr>
        <p:spPr>
          <a:xfrm>
            <a:off x="7128048" y="2156920"/>
            <a:ext cx="220381" cy="63159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øyre klammeparentes 5">
            <a:extLst>
              <a:ext uri="{FF2B5EF4-FFF2-40B4-BE49-F238E27FC236}">
                <a16:creationId xmlns:a16="http://schemas.microsoft.com/office/drawing/2014/main" id="{BD7E1BC5-D979-D91E-EF07-188DA07CF627}"/>
              </a:ext>
            </a:extLst>
          </p:cNvPr>
          <p:cNvSpPr/>
          <p:nvPr/>
        </p:nvSpPr>
        <p:spPr>
          <a:xfrm>
            <a:off x="7128047" y="2869783"/>
            <a:ext cx="220381" cy="35236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Rett linje 18">
            <a:extLst>
              <a:ext uri="{FF2B5EF4-FFF2-40B4-BE49-F238E27FC236}">
                <a16:creationId xmlns:a16="http://schemas.microsoft.com/office/drawing/2014/main" id="{83C31403-A2BD-4D2D-D0B4-CD30CACCEA45}"/>
              </a:ext>
            </a:extLst>
          </p:cNvPr>
          <p:cNvCxnSpPr>
            <a:cxnSpLocks/>
          </p:cNvCxnSpPr>
          <p:nvPr/>
        </p:nvCxnSpPr>
        <p:spPr>
          <a:xfrm flipH="1">
            <a:off x="7099765" y="3429035"/>
            <a:ext cx="2486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DEFC9C67-97C0-22A7-B7FB-8E546A750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3"/>
          <a:stretch/>
        </p:blipFill>
        <p:spPr bwMode="auto">
          <a:xfrm>
            <a:off x="7053145" y="5901816"/>
            <a:ext cx="359373" cy="3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4E0D606E-2384-62C3-C22D-944CED652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3"/>
          <a:stretch/>
        </p:blipFill>
        <p:spPr bwMode="auto">
          <a:xfrm>
            <a:off x="7053145" y="6275782"/>
            <a:ext cx="359373" cy="3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46C9F1D8-75D4-26F3-E956-100978FC6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3"/>
          <a:stretch/>
        </p:blipFill>
        <p:spPr bwMode="auto">
          <a:xfrm>
            <a:off x="7541293" y="3266729"/>
            <a:ext cx="359374" cy="37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70202C23-930B-4F80-A018-E49D7BAE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3"/>
          <a:stretch/>
        </p:blipFill>
        <p:spPr bwMode="auto">
          <a:xfrm>
            <a:off x="7999911" y="2869783"/>
            <a:ext cx="359374" cy="37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346B9135-EFAB-6E2A-7030-895E753E5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3"/>
          <a:stretch/>
        </p:blipFill>
        <p:spPr bwMode="auto">
          <a:xfrm>
            <a:off x="7999911" y="2325845"/>
            <a:ext cx="359374" cy="37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B19D63C8-486A-5CBE-6542-49CA48232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3"/>
          <a:stretch/>
        </p:blipFill>
        <p:spPr bwMode="auto">
          <a:xfrm>
            <a:off x="7541294" y="1522898"/>
            <a:ext cx="359373" cy="3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43FC52DE-040D-6EEA-7E6B-B4F5E4C75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3"/>
          <a:stretch/>
        </p:blipFill>
        <p:spPr bwMode="auto">
          <a:xfrm>
            <a:off x="7541295" y="2327712"/>
            <a:ext cx="359373" cy="3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FB22DC29-9194-34C3-81DB-9CDA0C341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3"/>
          <a:stretch/>
        </p:blipFill>
        <p:spPr bwMode="auto">
          <a:xfrm>
            <a:off x="7541295" y="2838494"/>
            <a:ext cx="359373" cy="3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AD48C5BD-947F-ED98-7C07-CDABDCF67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3"/>
          <a:stretch/>
        </p:blipFill>
        <p:spPr bwMode="auto">
          <a:xfrm>
            <a:off x="7053145" y="3925653"/>
            <a:ext cx="359373" cy="3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BCE6CE0D-84D4-6558-316F-626158976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3"/>
          <a:stretch/>
        </p:blipFill>
        <p:spPr bwMode="auto">
          <a:xfrm>
            <a:off x="7053144" y="4711184"/>
            <a:ext cx="359373" cy="3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861EBE88-B847-94A9-E281-7B4DAF022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3"/>
          <a:stretch/>
        </p:blipFill>
        <p:spPr bwMode="auto">
          <a:xfrm>
            <a:off x="7541293" y="4309086"/>
            <a:ext cx="359374" cy="37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04F308DA-33CD-709B-3336-7141CA987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3"/>
          <a:stretch/>
        </p:blipFill>
        <p:spPr bwMode="auto">
          <a:xfrm>
            <a:off x="7044409" y="4309087"/>
            <a:ext cx="359373" cy="3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DF8EA3B4-5394-3FF2-E545-A660266EF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3"/>
          <a:stretch/>
        </p:blipFill>
        <p:spPr bwMode="auto">
          <a:xfrm>
            <a:off x="7541293" y="3925652"/>
            <a:ext cx="359374" cy="37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4" descr="Check box and cross mark box icon set. Sign of success and failure. Vector.  26530454 Vector Art at Vecteezy">
            <a:extLst>
              <a:ext uri="{FF2B5EF4-FFF2-40B4-BE49-F238E27FC236}">
                <a16:creationId xmlns:a16="http://schemas.microsoft.com/office/drawing/2014/main" id="{C40A4691-52C1-5BC2-0681-5E5F90499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3"/>
          <a:stretch/>
        </p:blipFill>
        <p:spPr bwMode="auto">
          <a:xfrm>
            <a:off x="7059883" y="5514760"/>
            <a:ext cx="359374" cy="37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TekstSylinder 1035">
            <a:extLst>
              <a:ext uri="{FF2B5EF4-FFF2-40B4-BE49-F238E27FC236}">
                <a16:creationId xmlns:a16="http://schemas.microsoft.com/office/drawing/2014/main" id="{9C6B59F9-A420-39D0-0FE7-9FE768A4586E}"/>
              </a:ext>
            </a:extLst>
          </p:cNvPr>
          <p:cNvSpPr txBox="1"/>
          <p:nvPr/>
        </p:nvSpPr>
        <p:spPr>
          <a:xfrm>
            <a:off x="8458528" y="2893614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Moved to November</a:t>
            </a:r>
          </a:p>
        </p:txBody>
      </p:sp>
      <p:sp>
        <p:nvSpPr>
          <p:cNvPr id="1037" name="TekstSylinder 1036">
            <a:extLst>
              <a:ext uri="{FF2B5EF4-FFF2-40B4-BE49-F238E27FC236}">
                <a16:creationId xmlns:a16="http://schemas.microsoft.com/office/drawing/2014/main" id="{F4771DC9-E448-8889-AE31-0D7159BFF425}"/>
              </a:ext>
            </a:extLst>
          </p:cNvPr>
          <p:cNvSpPr txBox="1"/>
          <p:nvPr/>
        </p:nvSpPr>
        <p:spPr>
          <a:xfrm>
            <a:off x="8458528" y="3299823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Moved to 2025</a:t>
            </a:r>
          </a:p>
        </p:txBody>
      </p:sp>
      <p:sp>
        <p:nvSpPr>
          <p:cNvPr id="1038" name="TekstSylinder 1037">
            <a:extLst>
              <a:ext uri="{FF2B5EF4-FFF2-40B4-BE49-F238E27FC236}">
                <a16:creationId xmlns:a16="http://schemas.microsoft.com/office/drawing/2014/main" id="{BD6FB9E4-56A2-3FE2-2909-7A711CBDBB06}"/>
              </a:ext>
            </a:extLst>
          </p:cNvPr>
          <p:cNvSpPr txBox="1"/>
          <p:nvPr/>
        </p:nvSpPr>
        <p:spPr>
          <a:xfrm>
            <a:off x="8458528" y="235893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a survey</a:t>
            </a:r>
          </a:p>
        </p:txBody>
      </p:sp>
      <p:sp>
        <p:nvSpPr>
          <p:cNvPr id="1039" name="TekstSylinder 1038">
            <a:extLst>
              <a:ext uri="{FF2B5EF4-FFF2-40B4-BE49-F238E27FC236}">
                <a16:creationId xmlns:a16="http://schemas.microsoft.com/office/drawing/2014/main" id="{5DC74A4D-4475-309E-CA76-313A88EECEE8}"/>
              </a:ext>
            </a:extLst>
          </p:cNvPr>
          <p:cNvSpPr txBox="1"/>
          <p:nvPr/>
        </p:nvSpPr>
        <p:spPr>
          <a:xfrm>
            <a:off x="8458527" y="3958746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Need better connection from sim to real</a:t>
            </a:r>
          </a:p>
        </p:txBody>
      </p:sp>
      <p:sp>
        <p:nvSpPr>
          <p:cNvPr id="1040" name="TekstSylinder 1039">
            <a:extLst>
              <a:ext uri="{FF2B5EF4-FFF2-40B4-BE49-F238E27FC236}">
                <a16:creationId xmlns:a16="http://schemas.microsoft.com/office/drawing/2014/main" id="{555BF129-0E51-695D-C751-CF8007724737}"/>
              </a:ext>
            </a:extLst>
          </p:cNvPr>
          <p:cNvSpPr txBox="1"/>
          <p:nvPr/>
        </p:nvSpPr>
        <p:spPr>
          <a:xfrm>
            <a:off x="8458526" y="4339532"/>
            <a:ext cx="2363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Still lacking a proper report</a:t>
            </a:r>
          </a:p>
        </p:txBody>
      </p:sp>
      <p:sp>
        <p:nvSpPr>
          <p:cNvPr id="1042" name="TekstSylinder 1041">
            <a:extLst>
              <a:ext uri="{FF2B5EF4-FFF2-40B4-BE49-F238E27FC236}">
                <a16:creationId xmlns:a16="http://schemas.microsoft.com/office/drawing/2014/main" id="{BF958B97-1551-CF1F-C654-EC43B1501DB5}"/>
              </a:ext>
            </a:extLst>
          </p:cNvPr>
          <p:cNvSpPr txBox="1"/>
          <p:nvPr/>
        </p:nvSpPr>
        <p:spPr>
          <a:xfrm>
            <a:off x="8458526" y="5558553"/>
            <a:ext cx="3448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Results are promising, but not conclusive</a:t>
            </a:r>
          </a:p>
        </p:txBody>
      </p:sp>
    </p:spTree>
    <p:extLst>
      <p:ext uri="{BB962C8B-B14F-4D97-AF65-F5344CB8AC3E}">
        <p14:creationId xmlns:p14="http://schemas.microsoft.com/office/powerpoint/2010/main" val="4261050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7C8E-F584-8FF2-A125-ED73941D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254AD91-4AD8-80EF-B47C-39D309282A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300"/>
              </a:spcAft>
            </a:pPr>
            <a:r>
              <a:rPr lang="nb-NO" sz="2000" dirty="0"/>
              <a:t>Spring 2025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b="1" dirty="0">
                <a:solidFill>
                  <a:schemeClr val="tx2"/>
                </a:solidFill>
              </a:rPr>
              <a:t>2 </a:t>
            </a:r>
            <a:r>
              <a:rPr lang="nb-NO" sz="1467" b="1" dirty="0" err="1">
                <a:solidFill>
                  <a:schemeClr val="tx2"/>
                </a:solidFill>
              </a:rPr>
              <a:t>master’s</a:t>
            </a:r>
            <a:r>
              <a:rPr lang="nb-NO" sz="1467" b="1" dirty="0">
                <a:solidFill>
                  <a:schemeClr val="tx2"/>
                </a:solidFill>
              </a:rPr>
              <a:t> students:</a:t>
            </a:r>
            <a:r>
              <a:rPr lang="nb-NO" sz="1467" dirty="0"/>
              <a:t> </a:t>
            </a:r>
            <a:r>
              <a:rPr lang="nb-NO" sz="1467" dirty="0" err="1"/>
              <a:t>physical</a:t>
            </a:r>
            <a:r>
              <a:rPr lang="nb-NO" sz="1467" dirty="0"/>
              <a:t> </a:t>
            </a:r>
            <a:r>
              <a:rPr lang="nb-NO" sz="1467" dirty="0" err="1"/>
              <a:t>implementation</a:t>
            </a:r>
            <a:r>
              <a:rPr lang="nb-NO" sz="1467" dirty="0"/>
              <a:t> </a:t>
            </a:r>
            <a:r>
              <a:rPr lang="nb-NO" sz="1467" dirty="0" err="1"/>
              <a:t>of</a:t>
            </a:r>
            <a:r>
              <a:rPr lang="nb-NO" sz="1467" dirty="0"/>
              <a:t> </a:t>
            </a:r>
            <a:r>
              <a:rPr lang="nb-NO" sz="1467" dirty="0" err="1"/>
              <a:t>advanced</a:t>
            </a:r>
            <a:r>
              <a:rPr lang="nb-NO" sz="1467" dirty="0"/>
              <a:t> </a:t>
            </a:r>
            <a:r>
              <a:rPr lang="nb-NO" sz="1467" dirty="0" err="1"/>
              <a:t>control</a:t>
            </a:r>
            <a:endParaRPr lang="nb-NO" sz="1467" dirty="0"/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b="1" dirty="0">
                <a:solidFill>
                  <a:schemeClr val="tx2"/>
                </a:solidFill>
              </a:rPr>
              <a:t>2 </a:t>
            </a:r>
            <a:r>
              <a:rPr lang="nb-NO" sz="1467" b="1" dirty="0" err="1">
                <a:solidFill>
                  <a:schemeClr val="tx2"/>
                </a:solidFill>
              </a:rPr>
              <a:t>bachelor’s</a:t>
            </a:r>
            <a:r>
              <a:rPr lang="nb-NO" sz="1467" b="1" dirty="0">
                <a:solidFill>
                  <a:schemeClr val="tx2"/>
                </a:solidFill>
              </a:rPr>
              <a:t> students:</a:t>
            </a:r>
            <a:r>
              <a:rPr lang="nb-NO" sz="1467" dirty="0"/>
              <a:t> </a:t>
            </a:r>
            <a:r>
              <a:rPr lang="nb-NO" sz="1467" dirty="0" err="1"/>
              <a:t>Integrate</a:t>
            </a:r>
            <a:r>
              <a:rPr lang="nb-NO" sz="1467" dirty="0"/>
              <a:t> a </a:t>
            </a:r>
            <a:r>
              <a:rPr lang="nb-NO" sz="1467" dirty="0" err="1"/>
              <a:t>camera</a:t>
            </a:r>
            <a:r>
              <a:rPr lang="nb-NO" sz="1467" dirty="0"/>
              <a:t> </a:t>
            </a:r>
            <a:r>
              <a:rPr lang="nb-NO" sz="1467" dirty="0" err="1"/>
              <a:t>solution</a:t>
            </a:r>
            <a:r>
              <a:rPr lang="nb-NO" sz="1467" dirty="0"/>
              <a:t> for more </a:t>
            </a:r>
            <a:r>
              <a:rPr lang="nb-NO" sz="1467" dirty="0" err="1"/>
              <a:t>flexibility</a:t>
            </a:r>
            <a:r>
              <a:rPr lang="nb-NO" sz="1467" dirty="0"/>
              <a:t> in labs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b="1" dirty="0">
                <a:solidFill>
                  <a:schemeClr val="tx2"/>
                </a:solidFill>
              </a:rPr>
              <a:t>1 internt:</a:t>
            </a:r>
            <a:r>
              <a:rPr lang="nb-NO" sz="1467" dirty="0"/>
              <a:t> Development </a:t>
            </a:r>
            <a:r>
              <a:rPr lang="nb-NO" sz="1467" dirty="0" err="1"/>
              <a:t>of</a:t>
            </a:r>
            <a:r>
              <a:rPr lang="nb-NO" sz="1467" dirty="0"/>
              <a:t> computer </a:t>
            </a:r>
            <a:r>
              <a:rPr lang="nb-NO" sz="1467" dirty="0" err="1"/>
              <a:t>interface</a:t>
            </a:r>
            <a:r>
              <a:rPr lang="nb-NO" sz="1467" dirty="0"/>
              <a:t> and </a:t>
            </a:r>
            <a:r>
              <a:rPr lang="nb-NO" sz="1467" dirty="0" err="1"/>
              <a:t>alignment</a:t>
            </a:r>
            <a:r>
              <a:rPr lang="nb-NO" sz="1467" dirty="0"/>
              <a:t> </a:t>
            </a:r>
            <a:r>
              <a:rPr lang="nb-NO" sz="1467" dirty="0" err="1"/>
              <a:t>of</a:t>
            </a:r>
            <a:r>
              <a:rPr lang="nb-NO" sz="1467" dirty="0"/>
              <a:t> </a:t>
            </a:r>
            <a:r>
              <a:rPr lang="nb-NO" sz="1467" dirty="0" err="1"/>
              <a:t>sim</a:t>
            </a:r>
            <a:r>
              <a:rPr lang="nb-NO" sz="1467" dirty="0"/>
              <a:t> to real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dirty="0" err="1"/>
              <a:t>Excited</a:t>
            </a:r>
            <a:r>
              <a:rPr lang="nb-NO" sz="1467" dirty="0"/>
              <a:t> </a:t>
            </a:r>
            <a:r>
              <a:rPr lang="nb-NO" sz="1467" dirty="0" err="1"/>
              <a:t>project</a:t>
            </a:r>
            <a:r>
              <a:rPr lang="nb-NO" sz="1467" dirty="0"/>
              <a:t> </a:t>
            </a:r>
            <a:r>
              <a:rPr lang="nb-NO" sz="1467" dirty="0" err="1"/>
              <a:t>on</a:t>
            </a:r>
            <a:r>
              <a:rPr lang="nb-NO" sz="1467" dirty="0"/>
              <a:t> «smart </a:t>
            </a:r>
            <a:r>
              <a:rPr lang="nb-NO" sz="1467" dirty="0" err="1"/>
              <a:t>books</a:t>
            </a:r>
            <a:r>
              <a:rPr lang="nb-NO" sz="1467" dirty="0"/>
              <a:t>»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dirty="0" err="1"/>
              <a:t>Feasibility</a:t>
            </a:r>
            <a:r>
              <a:rPr lang="nb-NO" sz="1467" dirty="0"/>
              <a:t> </a:t>
            </a:r>
            <a:r>
              <a:rPr lang="nb-NO" sz="1467" dirty="0" err="1"/>
              <a:t>study</a:t>
            </a:r>
            <a:r>
              <a:rPr lang="nb-NO" sz="1467" dirty="0"/>
              <a:t> from students in </a:t>
            </a:r>
            <a:r>
              <a:rPr lang="nb-NO" sz="1467" dirty="0" err="1"/>
              <a:t>Poland</a:t>
            </a:r>
            <a:endParaRPr lang="nb-NO" sz="1467" dirty="0"/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dirty="0"/>
              <a:t>IFAC support for </a:t>
            </a:r>
            <a:r>
              <a:rPr lang="nb-NO" sz="1467" dirty="0" err="1"/>
              <a:t>international</a:t>
            </a:r>
            <a:r>
              <a:rPr lang="nb-NO" sz="1467" dirty="0"/>
              <a:t> </a:t>
            </a:r>
            <a:r>
              <a:rPr lang="nb-NO" sz="1467" dirty="0" err="1"/>
              <a:t>collaboration</a:t>
            </a:r>
            <a:endParaRPr lang="nb-NO" sz="1467" dirty="0"/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dirty="0"/>
              <a:t>Lab in </a:t>
            </a:r>
            <a:r>
              <a:rPr lang="nb-NO" sz="1467" dirty="0" err="1"/>
              <a:t>control</a:t>
            </a:r>
            <a:r>
              <a:rPr lang="nb-NO" sz="1467" dirty="0"/>
              <a:t> </a:t>
            </a:r>
            <a:r>
              <a:rPr lang="nb-NO" sz="1467" dirty="0" err="1"/>
              <a:t>course</a:t>
            </a:r>
            <a:r>
              <a:rPr lang="nb-NO" sz="1467" dirty="0"/>
              <a:t> at NTNU, Ålesund</a:t>
            </a:r>
            <a:endParaRPr lang="nb-NO" sz="2000" dirty="0"/>
          </a:p>
          <a:p>
            <a:pPr>
              <a:spcAft>
                <a:spcPts val="300"/>
              </a:spcAft>
            </a:pPr>
            <a:r>
              <a:rPr lang="nb-NO" sz="2000" dirty="0"/>
              <a:t>Fall 2025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dirty="0"/>
              <a:t>Integration </a:t>
            </a:r>
            <a:r>
              <a:rPr lang="nb-NO" sz="1467" dirty="0" err="1"/>
              <a:t>into</a:t>
            </a:r>
            <a:r>
              <a:rPr lang="nb-NO" sz="1467" dirty="0"/>
              <a:t> </a:t>
            </a:r>
            <a:r>
              <a:rPr lang="nb-NO" sz="1467" dirty="0" err="1"/>
              <a:t>two</a:t>
            </a:r>
            <a:r>
              <a:rPr lang="nb-NO" sz="1467" dirty="0"/>
              <a:t> </a:t>
            </a:r>
            <a:r>
              <a:rPr lang="nb-NO" sz="1467" dirty="0" err="1"/>
              <a:t>courses</a:t>
            </a:r>
            <a:r>
              <a:rPr lang="nb-NO" sz="1467" dirty="0"/>
              <a:t> at ITK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dirty="0"/>
              <a:t>More </a:t>
            </a:r>
            <a:r>
              <a:rPr lang="nb-NO" sz="1467" dirty="0" err="1"/>
              <a:t>master’s</a:t>
            </a:r>
            <a:r>
              <a:rPr lang="nb-NO" sz="1467" dirty="0"/>
              <a:t> students</a:t>
            </a:r>
          </a:p>
          <a:p>
            <a:pPr lvl="1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nb-NO" sz="1467" dirty="0" err="1"/>
              <a:t>Startup</a:t>
            </a:r>
            <a:r>
              <a:rPr lang="nb-NO" sz="1467" dirty="0"/>
              <a:t> </a:t>
            </a:r>
            <a:r>
              <a:rPr lang="nb-NO" sz="1467" dirty="0" err="1"/>
              <a:t>of</a:t>
            </a:r>
            <a:r>
              <a:rPr lang="nb-NO" sz="1467" dirty="0"/>
              <a:t> «</a:t>
            </a:r>
            <a:r>
              <a:rPr lang="nb-NO" sz="1467" dirty="0" err="1"/>
              <a:t>MicroLabs@ITK</a:t>
            </a:r>
            <a:r>
              <a:rPr lang="nb-NO" sz="1467" dirty="0"/>
              <a:t>»?</a:t>
            </a:r>
          </a:p>
          <a:p>
            <a:pPr lvl="1">
              <a:spcAft>
                <a:spcPts val="300"/>
              </a:spcAft>
            </a:pPr>
            <a:endParaRPr lang="nb-NO" sz="2000" dirty="0"/>
          </a:p>
          <a:p>
            <a:pPr>
              <a:spcAft>
                <a:spcPts val="300"/>
              </a:spcAft>
            </a:pPr>
            <a:endParaRPr lang="nb-NO" sz="2000" dirty="0"/>
          </a:p>
        </p:txBody>
      </p:sp>
      <p:sp>
        <p:nvSpPr>
          <p:cNvPr id="7" name="Undertittel 2">
            <a:extLst>
              <a:ext uri="{FF2B5EF4-FFF2-40B4-BE49-F238E27FC236}">
                <a16:creationId xmlns:a16="http://schemas.microsoft.com/office/drawing/2014/main" id="{4DB266C1-6627-8A9C-9654-C46EA3AD9FF4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 err="1">
                <a:solidFill>
                  <a:schemeClr val="tx2"/>
                </a:solidFill>
              </a:rPr>
              <a:t>What’s</a:t>
            </a:r>
            <a:r>
              <a:rPr lang="nb-NO" sz="3600" dirty="0">
                <a:solidFill>
                  <a:schemeClr val="tx2"/>
                </a:solidFill>
              </a:rPr>
              <a:t> </a:t>
            </a:r>
            <a:r>
              <a:rPr lang="nb-NO" sz="3600" dirty="0" err="1">
                <a:solidFill>
                  <a:schemeClr val="tx2"/>
                </a:solidFill>
              </a:rPr>
              <a:t>next</a:t>
            </a:r>
            <a:r>
              <a:rPr lang="nb-NO" sz="3600" dirty="0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8591E5F-CB01-93DB-6112-E23606B7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420" y="650325"/>
            <a:ext cx="4195254" cy="5557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66ACBF99-D921-2056-E6DA-A10D8F974F9A}"/>
              </a:ext>
            </a:extLst>
          </p:cNvPr>
          <p:cNvSpPr/>
          <p:nvPr/>
        </p:nvSpPr>
        <p:spPr>
          <a:xfrm>
            <a:off x="7294420" y="6126164"/>
            <a:ext cx="4195254" cy="5204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087DB1B6-EFFB-C1C7-8A7A-53C7A23BA7D9}"/>
              </a:ext>
            </a:extLst>
          </p:cNvPr>
          <p:cNvSpPr txBox="1"/>
          <p:nvPr/>
        </p:nvSpPr>
        <p:spPr>
          <a:xfrm>
            <a:off x="7482351" y="612616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0124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866F19C7-E445-AD78-1674-E6D342D88C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2574"/>
          <a:stretch/>
        </p:blipFill>
        <p:spPr>
          <a:xfrm>
            <a:off x="6712825" y="1258036"/>
            <a:ext cx="4776849" cy="474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Undertittel 2">
            <a:extLst>
              <a:ext uri="{FF2B5EF4-FFF2-40B4-BE49-F238E27FC236}">
                <a16:creationId xmlns:a16="http://schemas.microsoft.com/office/drawing/2014/main" id="{2082F5F4-B9F1-4C23-05A3-268FD05C7510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 err="1">
                <a:solidFill>
                  <a:schemeClr val="tx2"/>
                </a:solidFill>
              </a:rPr>
              <a:t>Want</a:t>
            </a:r>
            <a:r>
              <a:rPr lang="nb-NO" sz="3600" dirty="0">
                <a:solidFill>
                  <a:schemeClr val="tx2"/>
                </a:solidFill>
              </a:rPr>
              <a:t> more </a:t>
            </a:r>
            <a:r>
              <a:rPr lang="nb-NO" sz="3600" dirty="0" err="1">
                <a:solidFill>
                  <a:schemeClr val="tx2"/>
                </a:solidFill>
              </a:rPr>
              <a:t>information</a:t>
            </a:r>
            <a:r>
              <a:rPr lang="nb-NO" sz="3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91289A64-9142-7671-8A90-B7E050D2309E}"/>
              </a:ext>
            </a:extLst>
          </p:cNvPr>
          <p:cNvSpPr txBox="1">
            <a:spLocks/>
          </p:cNvSpPr>
          <p:nvPr/>
        </p:nvSpPr>
        <p:spPr>
          <a:xfrm>
            <a:off x="1486283" y="1600201"/>
            <a:ext cx="48904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2400" dirty="0" err="1"/>
              <a:t>Visit</a:t>
            </a:r>
            <a:r>
              <a:rPr lang="nb-NO" sz="2400" dirty="0"/>
              <a:t> </a:t>
            </a:r>
            <a:r>
              <a:rPr lang="nb-NO" sz="2400" dirty="0" err="1"/>
              <a:t>our</a:t>
            </a:r>
            <a:r>
              <a:rPr lang="nb-NO" sz="2400" dirty="0"/>
              <a:t> </a:t>
            </a:r>
            <a:r>
              <a:rPr lang="nb-NO" sz="2400" dirty="0">
                <a:hlinkClick r:id="rId3"/>
              </a:rPr>
              <a:t>GitHub </a:t>
            </a:r>
            <a:r>
              <a:rPr lang="en-US" sz="2400" dirty="0">
                <a:hlinkClick r:id="rId3"/>
              </a:rPr>
              <a:t>repository</a:t>
            </a:r>
            <a:r>
              <a:rPr lang="en-US" sz="2400" dirty="0"/>
              <a:t> for...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Blueprints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Firmware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Software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Images &amp; Videos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/>
              <a:t>Student Reports</a:t>
            </a:r>
          </a:p>
        </p:txBody>
      </p:sp>
    </p:spTree>
    <p:extLst>
      <p:ext uri="{BB962C8B-B14F-4D97-AF65-F5344CB8AC3E}">
        <p14:creationId xmlns:p14="http://schemas.microsoft.com/office/powerpoint/2010/main" val="385034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6FF1-A8C7-6829-6D85-0CCC289B8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>
            <a:extLst>
              <a:ext uri="{FF2B5EF4-FFF2-40B4-BE49-F238E27FC236}">
                <a16:creationId xmlns:a16="http://schemas.microsoft.com/office/drawing/2014/main" id="{EB735B72-D9CB-AA6F-1146-31628D8E955E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 err="1">
                <a:solidFill>
                  <a:schemeClr val="tx2"/>
                </a:solidFill>
              </a:rPr>
              <a:t>Table</a:t>
            </a:r>
            <a:r>
              <a:rPr lang="nb-NO" sz="3600" dirty="0">
                <a:solidFill>
                  <a:schemeClr val="tx2"/>
                </a:solidFill>
              </a:rPr>
              <a:t> </a:t>
            </a:r>
            <a:r>
              <a:rPr lang="nb-NO" sz="3600" dirty="0" err="1">
                <a:solidFill>
                  <a:schemeClr val="tx2"/>
                </a:solidFill>
              </a:rPr>
              <a:t>of</a:t>
            </a:r>
            <a:r>
              <a:rPr lang="nb-NO" sz="3600" dirty="0">
                <a:solidFill>
                  <a:schemeClr val="tx2"/>
                </a:solidFill>
              </a:rPr>
              <a:t> </a:t>
            </a:r>
            <a:r>
              <a:rPr lang="nb-NO" sz="3600" dirty="0" err="1">
                <a:solidFill>
                  <a:schemeClr val="tx2"/>
                </a:solidFill>
              </a:rPr>
              <a:t>contents</a:t>
            </a:r>
            <a:endParaRPr lang="nb-NO" sz="3600" dirty="0">
              <a:solidFill>
                <a:schemeClr val="tx2"/>
              </a:solidFill>
            </a:endParaRPr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3DBA3F3A-0B0D-390B-B4D6-6A749F224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6282" y="1600201"/>
            <a:ext cx="5009767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2"/>
                </a:solidFill>
              </a:rPr>
              <a:t>Who </a:t>
            </a:r>
            <a:r>
              <a:rPr lang="nb-NO" sz="2000" dirty="0" err="1">
                <a:solidFill>
                  <a:schemeClr val="tx2"/>
                </a:solidFill>
              </a:rPr>
              <a:t>are</a:t>
            </a:r>
            <a:r>
              <a:rPr lang="nb-NO" sz="2000" dirty="0">
                <a:solidFill>
                  <a:schemeClr val="tx2"/>
                </a:solidFill>
              </a:rPr>
              <a:t> </a:t>
            </a:r>
            <a:r>
              <a:rPr lang="nb-NO" sz="2000" dirty="0" err="1">
                <a:solidFill>
                  <a:schemeClr val="tx2"/>
                </a:solidFill>
              </a:rPr>
              <a:t>we</a:t>
            </a:r>
            <a:r>
              <a:rPr lang="nb-NO" sz="2000" dirty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>
                <a:solidFill>
                  <a:schemeClr val="tx2"/>
                </a:solidFill>
              </a:rPr>
              <a:t>Background</a:t>
            </a:r>
            <a:r>
              <a:rPr lang="nb-NO" sz="2000" dirty="0">
                <a:solidFill>
                  <a:schemeClr val="tx2"/>
                </a:solidFill>
              </a:rPr>
              <a:t> &amp; </a:t>
            </a:r>
            <a:r>
              <a:rPr lang="nb-NO" sz="2000" dirty="0" err="1">
                <a:solidFill>
                  <a:schemeClr val="tx2"/>
                </a:solidFill>
              </a:rPr>
              <a:t>Motivation</a:t>
            </a:r>
            <a:endParaRPr lang="nb-NO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Overview</a:t>
            </a:r>
            <a:r>
              <a:rPr lang="nb-NO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of</a:t>
            </a:r>
            <a:r>
              <a:rPr lang="nb-NO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the</a:t>
            </a:r>
            <a:r>
              <a:rPr lang="nb-NO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Excited</a:t>
            </a:r>
            <a:r>
              <a:rPr lang="nb-NO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project</a:t>
            </a:r>
            <a:endParaRPr lang="nb-NO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Maglev</a:t>
            </a:r>
            <a:r>
              <a:rPr lang="nb-NO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lab hardware </a:t>
            </a: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developments</a:t>
            </a:r>
            <a:endParaRPr lang="nb-NO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Planned</a:t>
            </a:r>
            <a:r>
              <a:rPr lang="nb-NO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lab </a:t>
            </a: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execution</a:t>
            </a:r>
            <a:endParaRPr lang="nb-NO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Result</a:t>
            </a:r>
            <a:endParaRPr lang="nb-NO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2"/>
                </a:solidFill>
              </a:rPr>
              <a:t>How </a:t>
            </a:r>
            <a:r>
              <a:rPr lang="nb-NO" sz="2000" dirty="0" err="1">
                <a:solidFill>
                  <a:schemeClr val="tx2"/>
                </a:solidFill>
              </a:rPr>
              <a:t>did</a:t>
            </a:r>
            <a:r>
              <a:rPr lang="nb-NO" sz="2000" dirty="0">
                <a:solidFill>
                  <a:schemeClr val="tx2"/>
                </a:solidFill>
              </a:rPr>
              <a:t> it </a:t>
            </a:r>
            <a:r>
              <a:rPr lang="nb-NO" sz="2000" dirty="0" err="1">
                <a:solidFill>
                  <a:schemeClr val="tx2"/>
                </a:solidFill>
              </a:rPr>
              <a:t>go</a:t>
            </a:r>
            <a:r>
              <a:rPr lang="nb-NO" sz="2000" dirty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>
                <a:solidFill>
                  <a:schemeClr val="tx2"/>
                </a:solidFill>
              </a:rPr>
              <a:t>What</a:t>
            </a:r>
            <a:r>
              <a:rPr lang="nb-NO" sz="2000" dirty="0">
                <a:solidFill>
                  <a:schemeClr val="tx2"/>
                </a:solidFill>
              </a:rPr>
              <a:t> </a:t>
            </a:r>
            <a:r>
              <a:rPr lang="nb-NO" sz="2000" dirty="0" err="1">
                <a:solidFill>
                  <a:schemeClr val="tx2"/>
                </a:solidFill>
              </a:rPr>
              <a:t>about</a:t>
            </a:r>
            <a:r>
              <a:rPr lang="nb-NO" sz="2000" dirty="0">
                <a:solidFill>
                  <a:schemeClr val="tx2"/>
                </a:solidFill>
              </a:rPr>
              <a:t> </a:t>
            </a:r>
            <a:r>
              <a:rPr lang="nb-NO" sz="2000" dirty="0" err="1">
                <a:solidFill>
                  <a:schemeClr val="tx2"/>
                </a:solidFill>
              </a:rPr>
              <a:t>the</a:t>
            </a:r>
            <a:r>
              <a:rPr lang="nb-NO" sz="2000" dirty="0">
                <a:solidFill>
                  <a:schemeClr val="tx2"/>
                </a:solidFill>
              </a:rPr>
              <a:t> </a:t>
            </a:r>
            <a:r>
              <a:rPr lang="nb-NO" sz="2000" dirty="0" err="1">
                <a:solidFill>
                  <a:schemeClr val="tx2"/>
                </a:solidFill>
              </a:rPr>
              <a:t>future</a:t>
            </a:r>
            <a:r>
              <a:rPr lang="nb-NO" sz="2000" dirty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774556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4D1F-57CB-AE76-5332-C991F9EA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>
            <a:extLst>
              <a:ext uri="{FF2B5EF4-FFF2-40B4-BE49-F238E27FC236}">
                <a16:creationId xmlns:a16="http://schemas.microsoft.com/office/drawing/2014/main" id="{10FB6FB9-47C2-30EA-3657-6D1FB07F78F0}"/>
              </a:ext>
            </a:extLst>
          </p:cNvPr>
          <p:cNvSpPr txBox="1">
            <a:spLocks/>
          </p:cNvSpPr>
          <p:nvPr/>
        </p:nvSpPr>
        <p:spPr>
          <a:xfrm>
            <a:off x="5154747" y="1915529"/>
            <a:ext cx="3009845" cy="13689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 err="1">
                <a:solidFill>
                  <a:schemeClr val="tx2"/>
                </a:solidFill>
              </a:rPr>
              <a:t>Thank</a:t>
            </a:r>
            <a:r>
              <a:rPr lang="nb-NO" sz="3600" dirty="0">
                <a:solidFill>
                  <a:schemeClr val="tx2"/>
                </a:solidFill>
              </a:rPr>
              <a:t> </a:t>
            </a:r>
            <a:r>
              <a:rPr lang="nb-NO" sz="3600" dirty="0" err="1">
                <a:solidFill>
                  <a:schemeClr val="tx2"/>
                </a:solidFill>
              </a:rPr>
              <a:t>you</a:t>
            </a:r>
            <a:r>
              <a:rPr lang="nb-NO" sz="3600" dirty="0">
                <a:solidFill>
                  <a:schemeClr val="tx2"/>
                </a:solidFill>
              </a:rPr>
              <a:t>!</a:t>
            </a:r>
          </a:p>
          <a:p>
            <a:r>
              <a:rPr lang="nb-NO" sz="3600" dirty="0">
                <a:solidFill>
                  <a:schemeClr val="tx2"/>
                </a:solidFill>
              </a:rPr>
              <a:t>Questions?</a:t>
            </a:r>
          </a:p>
        </p:txBody>
      </p:sp>
      <p:pic>
        <p:nvPicPr>
          <p:cNvPr id="10" name="Bilde 9" descr="Et bilde som inneholder innendørs, Skalamodell, vegg&#10;&#10;Automatisk generert beskrivelse">
            <a:extLst>
              <a:ext uri="{FF2B5EF4-FFF2-40B4-BE49-F238E27FC236}">
                <a16:creationId xmlns:a16="http://schemas.microsoft.com/office/drawing/2014/main" id="{1AFE0368-FF51-DDDE-879C-17930158A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96" y="3802267"/>
            <a:ext cx="3746739" cy="2285705"/>
          </a:xfrm>
          <a:prstGeom prst="rect">
            <a:avLst/>
          </a:prstGeom>
        </p:spPr>
      </p:pic>
      <p:pic>
        <p:nvPicPr>
          <p:cNvPr id="11" name="Bilde 10" descr="Et bilde som inneholder innendørs, platespiller, gulv, musikk&#10;&#10;Automatisk generert beskrivelse">
            <a:extLst>
              <a:ext uri="{FF2B5EF4-FFF2-40B4-BE49-F238E27FC236}">
                <a16:creationId xmlns:a16="http://schemas.microsoft.com/office/drawing/2014/main" id="{0239C0A5-004E-19FB-63A5-1C92FECFB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04" y="3802267"/>
            <a:ext cx="2285705" cy="2285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lassholder for innhold 12" descr="Et bilde som inneholder elektronikk, Elektronteknikk, tekst, kretskomponent&#10;&#10;Automatisk generert beskrivelse">
            <a:extLst>
              <a:ext uri="{FF2B5EF4-FFF2-40B4-BE49-F238E27FC236}">
                <a16:creationId xmlns:a16="http://schemas.microsoft.com/office/drawing/2014/main" id="{4580A452-D4AF-8C47-279E-6141F230E4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16" y="4008390"/>
            <a:ext cx="3327636" cy="1873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038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37AE7-91BD-A5DD-21EA-59F196931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>
            <a:extLst>
              <a:ext uri="{FF2B5EF4-FFF2-40B4-BE49-F238E27FC236}">
                <a16:creationId xmlns:a16="http://schemas.microsoft.com/office/drawing/2014/main" id="{773EB6C3-C2A4-8187-4780-7F6592290EB9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>
                <a:solidFill>
                  <a:schemeClr val="tx2"/>
                </a:solidFill>
              </a:rPr>
              <a:t>Who </a:t>
            </a:r>
            <a:r>
              <a:rPr lang="nb-NO" sz="3600" dirty="0" err="1">
                <a:solidFill>
                  <a:schemeClr val="tx2"/>
                </a:solidFill>
              </a:rPr>
              <a:t>are</a:t>
            </a:r>
            <a:r>
              <a:rPr lang="nb-NO" sz="3600" dirty="0">
                <a:solidFill>
                  <a:schemeClr val="tx2"/>
                </a:solidFill>
              </a:rPr>
              <a:t> </a:t>
            </a:r>
            <a:r>
              <a:rPr lang="nb-NO" sz="3600" dirty="0" err="1">
                <a:solidFill>
                  <a:schemeClr val="tx2"/>
                </a:solidFill>
              </a:rPr>
              <a:t>we</a:t>
            </a:r>
            <a:r>
              <a:rPr lang="nb-NO" sz="3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3378F86B-D46C-089A-82A3-B06E6F55B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6282" y="1600201"/>
            <a:ext cx="5009767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nb-NO" sz="2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nb-NO" sz="2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b-NO" sz="2400" dirty="0">
                <a:solidFill>
                  <a:schemeClr val="tx2"/>
                </a:solidFill>
              </a:rPr>
              <a:t>Hans Alvar Engmark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400" dirty="0" err="1"/>
              <a:t>PhD</a:t>
            </a:r>
            <a:r>
              <a:rPr lang="nb-NO" sz="2400" dirty="0"/>
              <a:t> student at ITK, NTNU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400" dirty="0"/>
              <a:t>Research </a:t>
            </a:r>
            <a:r>
              <a:rPr lang="nb-NO" sz="2400" dirty="0" err="1"/>
              <a:t>on</a:t>
            </a:r>
            <a:r>
              <a:rPr lang="nb-NO" sz="2400" dirty="0"/>
              <a:t> data-driven </a:t>
            </a:r>
            <a:r>
              <a:rPr lang="nb-NO" sz="2400" dirty="0" err="1"/>
              <a:t>control</a:t>
            </a:r>
            <a:endParaRPr lang="nb-NO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nb-NO" sz="2400" dirty="0" err="1"/>
              <a:t>Involved</a:t>
            </a:r>
            <a:r>
              <a:rPr lang="nb-NO" sz="2400" dirty="0"/>
              <a:t> in </a:t>
            </a:r>
            <a:r>
              <a:rPr lang="nb-NO" sz="2400" dirty="0" err="1"/>
              <a:t>teaching</a:t>
            </a:r>
            <a:r>
              <a:rPr lang="nb-NO" sz="2400" dirty="0"/>
              <a:t> </a:t>
            </a:r>
            <a:r>
              <a:rPr lang="nb-NO" sz="2400" dirty="0" err="1"/>
              <a:t>activities</a:t>
            </a:r>
            <a:endParaRPr lang="nb-NO" sz="2400" dirty="0"/>
          </a:p>
          <a:p>
            <a:pPr>
              <a:buFont typeface="Arial" panose="020B0604020202020204" pitchFamily="34" charset="0"/>
              <a:buChar char="•"/>
            </a:pPr>
            <a:endParaRPr lang="nb-NO" sz="24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BACFC8B-71D2-7DED-18DF-173DD304E2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Morten </a:t>
            </a:r>
            <a:r>
              <a:rPr lang="en-US" sz="2400" dirty="0" err="1">
                <a:solidFill>
                  <a:schemeClr val="tx2"/>
                </a:solidFill>
              </a:rPr>
              <a:t>Dinhoff</a:t>
            </a:r>
            <a:r>
              <a:rPr lang="en-US" sz="2400" dirty="0">
                <a:solidFill>
                  <a:schemeClr val="tx2"/>
                </a:solidFill>
              </a:rPr>
              <a:t> Pedersen</a:t>
            </a:r>
          </a:p>
          <a:p>
            <a:r>
              <a:rPr lang="en-US" sz="2400" dirty="0"/>
              <a:t>Associated Professor at ITK</a:t>
            </a:r>
          </a:p>
          <a:p>
            <a:r>
              <a:rPr lang="en-US" sz="2400" dirty="0"/>
              <a:t>Teaching courses on control</a:t>
            </a:r>
          </a:p>
          <a:p>
            <a:r>
              <a:rPr lang="en-US" sz="2400" dirty="0"/>
              <a:t>Contributor to the development of the teaching program at ITK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9CD45B-0AD8-45B3-9D76-95F27107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65" y="1420957"/>
            <a:ext cx="1860558" cy="186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0B9C44-0859-0A55-A4F3-BBB4A723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39" y="1411125"/>
            <a:ext cx="1860558" cy="186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11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>
            <a:extLst>
              <a:ext uri="{FF2B5EF4-FFF2-40B4-BE49-F238E27FC236}">
                <a16:creationId xmlns:a16="http://schemas.microsoft.com/office/drawing/2014/main" id="{1556123C-9C70-BF65-80BF-480FC155503A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 err="1">
                <a:solidFill>
                  <a:schemeClr val="tx2"/>
                </a:solidFill>
              </a:rPr>
              <a:t>Background</a:t>
            </a:r>
            <a:r>
              <a:rPr lang="nb-NO" sz="3600" dirty="0">
                <a:solidFill>
                  <a:schemeClr val="tx2"/>
                </a:solidFill>
              </a:rPr>
              <a:t> &amp; </a:t>
            </a:r>
            <a:r>
              <a:rPr lang="nb-NO" sz="3600" dirty="0" err="1">
                <a:solidFill>
                  <a:schemeClr val="tx2"/>
                </a:solidFill>
              </a:rPr>
              <a:t>Motivation</a:t>
            </a:r>
            <a:endParaRPr lang="nb-NO" sz="3600" dirty="0">
              <a:solidFill>
                <a:schemeClr val="tx2"/>
              </a:solidFill>
            </a:endParaRPr>
          </a:p>
        </p:txBody>
      </p:sp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C97DD37E-EF10-9EA9-A462-4DB922EAA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6282" y="1600201"/>
            <a:ext cx="5009767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b="1" dirty="0" err="1">
                <a:solidFill>
                  <a:schemeClr val="tx2"/>
                </a:solidFill>
              </a:rPr>
              <a:t>Idea</a:t>
            </a:r>
            <a:r>
              <a:rPr lang="nb-NO" sz="2000" b="1" dirty="0">
                <a:solidFill>
                  <a:schemeClr val="tx2"/>
                </a:solidFill>
              </a:rPr>
              <a:t>:</a:t>
            </a:r>
            <a:r>
              <a:rPr lang="nb-NO" sz="2000" dirty="0"/>
              <a:t> </a:t>
            </a:r>
            <a:r>
              <a:rPr lang="nb-NO" sz="2000" dirty="0" err="1"/>
              <a:t>Magnetic</a:t>
            </a:r>
            <a:r>
              <a:rPr lang="nb-NO" sz="2000" dirty="0"/>
              <a:t> </a:t>
            </a:r>
            <a:r>
              <a:rPr lang="nb-NO" sz="2000" dirty="0" err="1"/>
              <a:t>levitation</a:t>
            </a:r>
            <a:r>
              <a:rPr lang="nb-NO" sz="2000" dirty="0"/>
              <a:t> as a </a:t>
            </a:r>
            <a:r>
              <a:rPr lang="nb-NO" sz="2000" dirty="0" err="1"/>
              <a:t>gateway</a:t>
            </a:r>
            <a:r>
              <a:rPr lang="nb-NO" sz="2000" dirty="0"/>
              <a:t> to </a:t>
            </a:r>
            <a:r>
              <a:rPr lang="nb-NO" sz="2000" dirty="0" err="1"/>
              <a:t>advanced</a:t>
            </a:r>
            <a:r>
              <a:rPr lang="nb-NO" sz="2000" dirty="0"/>
              <a:t> </a:t>
            </a:r>
            <a:r>
              <a:rPr lang="nb-NO" sz="2000" dirty="0" err="1"/>
              <a:t>technology</a:t>
            </a:r>
            <a:endParaRPr lang="nb-NO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/>
              <a:t>Bachelor’s</a:t>
            </a:r>
            <a:r>
              <a:rPr lang="nb-NO" sz="2000" dirty="0"/>
              <a:t> </a:t>
            </a:r>
            <a:r>
              <a:rPr lang="nb-NO" sz="2000" dirty="0" err="1"/>
              <a:t>project</a:t>
            </a:r>
            <a:r>
              <a:rPr lang="nb-NO" sz="2000" dirty="0"/>
              <a:t> spring 2022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nb-NO" sz="1467" b="1" dirty="0" err="1">
                <a:solidFill>
                  <a:schemeClr val="tx2"/>
                </a:solidFill>
              </a:rPr>
              <a:t>Task</a:t>
            </a:r>
            <a:r>
              <a:rPr lang="nb-NO" sz="1467" b="1" dirty="0">
                <a:solidFill>
                  <a:schemeClr val="tx2"/>
                </a:solidFill>
              </a:rPr>
              <a:t>:</a:t>
            </a:r>
            <a:r>
              <a:rPr lang="nb-NO" sz="1467" dirty="0"/>
              <a:t> Make a digital </a:t>
            </a:r>
            <a:r>
              <a:rPr lang="nb-NO" sz="1467" dirty="0" err="1"/>
              <a:t>levitation</a:t>
            </a:r>
            <a:r>
              <a:rPr lang="nb-NO" sz="1467" dirty="0"/>
              <a:t> </a:t>
            </a:r>
            <a:r>
              <a:rPr lang="nb-NO" sz="1467" dirty="0" err="1"/>
              <a:t>device</a:t>
            </a:r>
            <a:endParaRPr lang="nb-NO" sz="1467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/>
              <a:t>Discussions</a:t>
            </a:r>
            <a:r>
              <a:rPr lang="nb-NO" sz="2000" dirty="0"/>
              <a:t> </a:t>
            </a:r>
            <a:r>
              <a:rPr lang="nb-NO" sz="2000" dirty="0" err="1"/>
              <a:t>about</a:t>
            </a:r>
            <a:r>
              <a:rPr lang="nb-NO" sz="2000" dirty="0"/>
              <a:t> lab </a:t>
            </a:r>
            <a:r>
              <a:rPr lang="nb-NO" sz="2000" dirty="0" err="1"/>
              <a:t>space</a:t>
            </a:r>
            <a:r>
              <a:rPr lang="nb-NO" sz="2000" dirty="0"/>
              <a:t> at ITK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nb-NO" sz="1467" dirty="0" err="1"/>
              <a:t>About</a:t>
            </a:r>
            <a:r>
              <a:rPr lang="nb-NO" sz="1467" dirty="0"/>
              <a:t> 50% </a:t>
            </a:r>
            <a:r>
              <a:rPr lang="nb-NO" sz="1467" dirty="0" err="1"/>
              <a:t>of</a:t>
            </a:r>
            <a:r>
              <a:rPr lang="nb-NO" sz="1467" dirty="0"/>
              <a:t> </a:t>
            </a:r>
            <a:r>
              <a:rPr lang="nb-NO" sz="1467" dirty="0" err="1"/>
              <a:t>courses</a:t>
            </a:r>
            <a:r>
              <a:rPr lang="nb-NO" sz="1467" dirty="0"/>
              <a:t> </a:t>
            </a:r>
            <a:r>
              <a:rPr lang="nb-NO" sz="1467" dirty="0" err="1"/>
              <a:t>rely</a:t>
            </a:r>
            <a:r>
              <a:rPr lang="nb-NO" sz="1467" dirty="0"/>
              <a:t> </a:t>
            </a:r>
            <a:r>
              <a:rPr lang="nb-NO" sz="1467" dirty="0" err="1"/>
              <a:t>on</a:t>
            </a:r>
            <a:r>
              <a:rPr lang="nb-NO" sz="1467" dirty="0"/>
              <a:t> </a:t>
            </a:r>
            <a:r>
              <a:rPr lang="nb-NO" sz="1467" dirty="0" err="1"/>
              <a:t>physical</a:t>
            </a:r>
            <a:r>
              <a:rPr lang="nb-NO" sz="1467" dirty="0"/>
              <a:t> labs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nb-NO" sz="1467" dirty="0" err="1"/>
              <a:t>Expensive</a:t>
            </a:r>
            <a:r>
              <a:rPr lang="nb-NO" sz="1467" dirty="0"/>
              <a:t>, old, and </a:t>
            </a:r>
            <a:r>
              <a:rPr lang="nb-NO" sz="1467" dirty="0" err="1"/>
              <a:t>too</a:t>
            </a:r>
            <a:r>
              <a:rPr lang="nb-NO" sz="1467" dirty="0"/>
              <a:t> </a:t>
            </a:r>
            <a:r>
              <a:rPr lang="nb-NO" sz="1467" dirty="0" err="1"/>
              <a:t>little</a:t>
            </a:r>
            <a:r>
              <a:rPr lang="nb-NO" sz="1467" dirty="0"/>
              <a:t> </a:t>
            </a:r>
            <a:r>
              <a:rPr lang="nb-NO" sz="1467" dirty="0" err="1"/>
              <a:t>space</a:t>
            </a:r>
            <a:endParaRPr lang="nb-NO" sz="1467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/>
              <a:t>No «Engineering ladder» at ITK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nb-NO" sz="1467" dirty="0"/>
              <a:t>A </a:t>
            </a:r>
            <a:r>
              <a:rPr lang="nb-NO" sz="1467" dirty="0" err="1"/>
              <a:t>lack</a:t>
            </a:r>
            <a:r>
              <a:rPr lang="nb-NO" sz="1467" dirty="0"/>
              <a:t> </a:t>
            </a:r>
            <a:r>
              <a:rPr lang="nb-NO" sz="1467" dirty="0" err="1"/>
              <a:t>of</a:t>
            </a:r>
            <a:r>
              <a:rPr lang="nb-NO" sz="1467" dirty="0"/>
              <a:t> </a:t>
            </a:r>
            <a:r>
              <a:rPr lang="nb-NO" sz="1467" dirty="0" err="1"/>
              <a:t>ownership</a:t>
            </a:r>
            <a:r>
              <a:rPr lang="nb-NO" sz="1467" dirty="0"/>
              <a:t> for students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/>
              <a:t>Remote </a:t>
            </a:r>
            <a:r>
              <a:rPr lang="nb-NO" sz="2000" dirty="0" err="1"/>
              <a:t>learning</a:t>
            </a:r>
            <a:r>
              <a:rPr lang="nb-NO" sz="2000" dirty="0"/>
              <a:t> </a:t>
            </a:r>
            <a:r>
              <a:rPr lang="nb-NO" sz="2000" dirty="0" err="1"/>
              <a:t>made</a:t>
            </a:r>
            <a:r>
              <a:rPr lang="nb-NO" sz="2000" dirty="0"/>
              <a:t> </a:t>
            </a:r>
            <a:r>
              <a:rPr lang="nb-NO" sz="2000" dirty="0" err="1"/>
              <a:t>commonplace</a:t>
            </a:r>
            <a:endParaRPr lang="nb-NO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/>
              <a:t>Why</a:t>
            </a:r>
            <a:r>
              <a:rPr lang="nb-NO" sz="2000" dirty="0"/>
              <a:t> not make a «</a:t>
            </a:r>
            <a:r>
              <a:rPr lang="nb-NO" sz="2000" dirty="0" err="1"/>
              <a:t>Take</a:t>
            </a:r>
            <a:r>
              <a:rPr lang="nb-NO" sz="2000" dirty="0"/>
              <a:t>-Home lab»?</a:t>
            </a:r>
          </a:p>
        </p:txBody>
      </p:sp>
      <p:pic>
        <p:nvPicPr>
          <p:cNvPr id="21" name="Bilde 20" descr="Et bilde som inneholder tre, bonsai&#10;&#10;Automatisk generert beskrivelse">
            <a:extLst>
              <a:ext uri="{FF2B5EF4-FFF2-40B4-BE49-F238E27FC236}">
                <a16:creationId xmlns:a16="http://schemas.microsoft.com/office/drawing/2014/main" id="{F74D0805-594E-A135-3D23-5E081DB91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717" y="1076325"/>
            <a:ext cx="3990975" cy="4705350"/>
          </a:xfrm>
          <a:prstGeom prst="rect">
            <a:avLst/>
          </a:prstGeom>
        </p:spPr>
      </p:pic>
      <p:pic>
        <p:nvPicPr>
          <p:cNvPr id="24" name="Bilde 23" descr="Et bilde som inneholder tekst, sirkel, skjermbilde&#10;&#10;Automatisk generert beskrivelse">
            <a:extLst>
              <a:ext uri="{FF2B5EF4-FFF2-40B4-BE49-F238E27FC236}">
                <a16:creationId xmlns:a16="http://schemas.microsoft.com/office/drawing/2014/main" id="{0291EF2B-DDA9-7003-851D-6E1BD3DBF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63" y="1694657"/>
            <a:ext cx="4237236" cy="3906836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DB1B6CA-3F82-7B85-AC48-4B1DAB5E2D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A612FB4-6164-968D-7D0E-804AA16C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349" y="2372519"/>
            <a:ext cx="52578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5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ABC42-8587-A8AF-FE54-F99E87DFE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AD7B2976-7F0E-3338-F890-9A9F80CDB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6283" y="1600201"/>
            <a:ext cx="4890460" cy="452596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i="1" dirty="0"/>
              <a:t>«A lab that is low-cost, portable, and that can be used anywhere»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Not a new concept!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Benefits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67" dirty="0"/>
              <a:t>Flexibility and accessibility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67" dirty="0"/>
              <a:t>Cost-effective and scalable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67" dirty="0"/>
              <a:t>Promotes creativity and problem solving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Challenges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Plug-and-play hardware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Not as capable as full lab setups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More reliant on proper lab material</a:t>
            </a:r>
          </a:p>
        </p:txBody>
      </p:sp>
      <p:sp>
        <p:nvSpPr>
          <p:cNvPr id="12" name="Undertittel 2">
            <a:extLst>
              <a:ext uri="{FF2B5EF4-FFF2-40B4-BE49-F238E27FC236}">
                <a16:creationId xmlns:a16="http://schemas.microsoft.com/office/drawing/2014/main" id="{DF35F360-E3DB-AA7E-5B90-2AAC28243A27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What is a «Take-home lab»?</a:t>
            </a:r>
            <a:r>
              <a:rPr lang="nb-NO" sz="3600" dirty="0">
                <a:solidFill>
                  <a:schemeClr val="tx2"/>
                </a:solidFill>
              </a:rPr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C5CA66-AB67-8F83-0957-B957B945A28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7074283" y="1985745"/>
            <a:ext cx="4415391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J. A.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Rossiter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 al., "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Evaluation and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demonstration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take-home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laboratory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kit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," IFAC-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PapersOnLine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52, no. 9,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pp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56-61, 2019. 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https://doi.org/10.1016/j.ifacol.2019.08.124</a:t>
            </a:r>
            <a:endParaRPr lang="nb-NO" altLang="nb-NO" sz="14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nb-NO" altLang="nb-N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J. A.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Rossiter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 al., "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Control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education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societal-scale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challenges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community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roadmap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,"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Annual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Reviews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Control, vol. 55,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pp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1-17, 2023. 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https://doi.org/10.1016/j.arcontrol.2023.03.007</a:t>
            </a:r>
            <a:endParaRPr kumimoji="0" lang="nb-NO" altLang="nb-N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nb-NO" altLang="nb-N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D.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Sotelo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"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Lab-Tec@Home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cost-effective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kit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for online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b-NO" altLang="nb-NO" sz="1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education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," Electronics, vol. 11, no. 6, p. 907, 2022. </a:t>
            </a:r>
            <a:r>
              <a:rPr kumimoji="0" lang="nb-NO" altLang="nb-NO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https://doi.org/10.3390/electronics11060907</a:t>
            </a:r>
            <a:endParaRPr kumimoji="0" lang="nb-NO" altLang="nb-N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0" lang="nb-NO" altLang="nb-N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66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title"/>
          </p:nvPr>
        </p:nvSpPr>
        <p:spPr/>
        <p:txBody>
          <a:bodyPr wrap="square" anchor="t">
            <a:no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Take-Home Maglev Labs to Promote Self-Efficacy</a:t>
            </a:r>
            <a:endParaRPr lang="nb-NO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088B3FBE-76CD-1148-BC1F-D21DEEDDD173}"/>
              </a:ext>
            </a:extLst>
          </p:cNvPr>
          <p:cNvSpPr txBox="1"/>
          <p:nvPr/>
        </p:nvSpPr>
        <p:spPr>
          <a:xfrm>
            <a:off x="1446742" y="900105"/>
            <a:ext cx="5430308" cy="5683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defTabSz="609585">
              <a:spcBef>
                <a:spcPct val="20000"/>
              </a:spcBef>
            </a:pPr>
            <a:r>
              <a:rPr lang="en-US" sz="2500" kern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Topic</a:t>
            </a:r>
            <a:endParaRPr lang="en-US" sz="2000" kern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638175" lvl="1" indent="-1809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Development and a</a:t>
            </a:r>
            <a:r>
              <a:rPr lang="en-US" sz="2000" kern="1200" dirty="0"/>
              <a:t>ssessment of a new type of personal lab for engineering students</a:t>
            </a:r>
          </a:p>
          <a:p>
            <a:pPr defTabSz="609585">
              <a:spcBef>
                <a:spcPct val="20000"/>
              </a:spcBef>
            </a:pPr>
            <a:endParaRPr lang="en-US" sz="1600" kern="1200" dirty="0"/>
          </a:p>
          <a:p>
            <a:pPr defTabSz="609585">
              <a:spcBef>
                <a:spcPct val="20000"/>
              </a:spcBef>
            </a:pPr>
            <a:r>
              <a:rPr lang="en-US" sz="2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Team</a:t>
            </a:r>
          </a:p>
          <a:p>
            <a:pPr marL="638175" lvl="1" indent="-1809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ITK Trondheim</a:t>
            </a:r>
          </a:p>
          <a:p>
            <a:pPr marL="1082675" lvl="2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Hans Alvar Engmark</a:t>
            </a:r>
          </a:p>
          <a:p>
            <a:pPr marL="1082675" lvl="2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Morten </a:t>
            </a:r>
            <a:r>
              <a:rPr lang="en-US" sz="2000" dirty="0" err="1"/>
              <a:t>Dinhoff</a:t>
            </a:r>
            <a:r>
              <a:rPr lang="en-US" sz="2000" dirty="0"/>
              <a:t> Pedersen</a:t>
            </a:r>
          </a:p>
          <a:p>
            <a:pPr marL="1082675" lvl="2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3 MSc students</a:t>
            </a:r>
          </a:p>
          <a:p>
            <a:pPr marL="638175" lvl="1" indent="-1809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ITK </a:t>
            </a:r>
            <a:r>
              <a:rPr lang="en-US" sz="2000" dirty="0" err="1"/>
              <a:t>Ålesund</a:t>
            </a:r>
            <a:endParaRPr lang="en-US" sz="2000" dirty="0"/>
          </a:p>
          <a:p>
            <a:pPr marL="1082675" lvl="2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Robin T. Bye et al.</a:t>
            </a:r>
          </a:p>
          <a:p>
            <a:pPr marL="638175" lvl="1" indent="-1809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External</a:t>
            </a:r>
          </a:p>
          <a:p>
            <a:pPr marL="1082675" lvl="2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Alberto </a:t>
            </a:r>
            <a:r>
              <a:rPr lang="en-US" sz="2000" dirty="0" err="1"/>
              <a:t>Morselli</a:t>
            </a:r>
            <a:r>
              <a:rPr lang="en-US" sz="2000" dirty="0"/>
              <a:t>, UNIPD, Padova, Italy</a:t>
            </a: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endParaRPr lang="en-US" sz="1600" dirty="0"/>
          </a:p>
          <a:p>
            <a:pPr defTabSz="609585">
              <a:spcBef>
                <a:spcPct val="20000"/>
              </a:spcBef>
            </a:pPr>
            <a:r>
              <a:rPr lang="en-US" sz="2500" kern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Implementation roadmap</a:t>
            </a:r>
            <a:endParaRPr lang="en-US" sz="2000" kern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January – June:	Design and build a system, produce learning material </a:t>
            </a:r>
          </a:p>
          <a:p>
            <a:pPr lvl="2" defTabSz="609585">
              <a:spcBef>
                <a:spcPct val="20000"/>
              </a:spcBef>
            </a:pPr>
            <a:r>
              <a:rPr lang="en-US" sz="2000" dirty="0"/>
              <a:t>		and deploy simple levitation control algorithms</a:t>
            </a:r>
            <a:endParaRPr lang="en-US" sz="2000" kern="1200" dirty="0"/>
          </a:p>
          <a:p>
            <a:pPr marL="625475" lvl="1" indent="-168275" defTabSz="609585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June - July:	Design our assessment method </a:t>
            </a:r>
          </a:p>
          <a:p>
            <a:pPr lvl="1" defTabSz="609585">
              <a:spcBef>
                <a:spcPct val="20000"/>
              </a:spcBef>
            </a:pPr>
            <a:r>
              <a:rPr lang="en-US" sz="2000" kern="1200" dirty="0"/>
              <a:t>			(surveys, behavioral observation</a:t>
            </a:r>
            <a:r>
              <a:rPr lang="en-US" sz="2000" dirty="0"/>
              <a:t>,</a:t>
            </a:r>
            <a:r>
              <a:rPr lang="en-US" sz="2000" kern="1200" dirty="0"/>
              <a:t> interviews, etc.)</a:t>
            </a:r>
          </a:p>
          <a:p>
            <a:pPr marL="625475" lvl="1" indent="-168275" defTabSz="609585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August:		Execute a 2-day mini-course for students at IE</a:t>
            </a:r>
          </a:p>
          <a:p>
            <a:pPr marL="625475" lvl="1" indent="-168275" defTabSz="609585">
              <a:lnSpc>
                <a:spcPct val="12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Aug. – Sept.: 	Analyze and disseminate results</a:t>
            </a:r>
          </a:p>
          <a:p>
            <a:pPr lvl="1" defTabSz="609585">
              <a:spcBef>
                <a:spcPct val="20000"/>
              </a:spcBef>
            </a:pPr>
            <a:endParaRPr lang="en-US" sz="2000" kern="1200" dirty="0"/>
          </a:p>
          <a:p>
            <a:pPr defTabSz="609585">
              <a:spcBef>
                <a:spcPct val="20000"/>
              </a:spcBef>
            </a:pPr>
            <a:r>
              <a:rPr lang="en-US" sz="2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Outcomes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Working system &amp; teaching material</a:t>
            </a: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Workshop &amp; dissemination report</a:t>
            </a: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Papers (Planned for IBCE24, others to be decided)</a:t>
            </a:r>
          </a:p>
          <a:p>
            <a:pPr defTabSz="609585">
              <a:spcBef>
                <a:spcPct val="20000"/>
              </a:spcBef>
            </a:pPr>
            <a:endParaRPr lang="en-US" sz="2000" dirty="0"/>
          </a:p>
          <a:p>
            <a:pPr defTabSz="609585">
              <a:spcBef>
                <a:spcPct val="20000"/>
              </a:spcBef>
            </a:pPr>
            <a:r>
              <a:rPr lang="en-US" sz="2500" kern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Expected impact</a:t>
            </a: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Assess its usefulness as a tool </a:t>
            </a:r>
            <a:r>
              <a:rPr lang="en-US" sz="2000" dirty="0"/>
              <a:t>for improving </a:t>
            </a:r>
            <a:r>
              <a:rPr lang="en-US" sz="2000" kern="1200" dirty="0"/>
              <a:t>self-efficacy among students</a:t>
            </a: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Adoption for use in ITK and other departments, and other universities</a:t>
            </a:r>
          </a:p>
          <a:p>
            <a:pPr marL="625475" lvl="1" indent="-168275" defTabSz="609585">
              <a:spcBef>
                <a:spcPct val="20000"/>
              </a:spcBef>
              <a:buFont typeface="Arial"/>
              <a:buChar char="•"/>
            </a:pPr>
            <a:r>
              <a:rPr lang="en-US" sz="2000" kern="1200" dirty="0"/>
              <a:t>Pave the way </a:t>
            </a:r>
            <a:r>
              <a:rPr lang="en-US" sz="2000" dirty="0"/>
              <a:t>for more labs built on the same principle</a:t>
            </a:r>
            <a:endParaRPr lang="en-US" sz="2000" kern="1200" dirty="0"/>
          </a:p>
          <a:p>
            <a:pPr defTabSz="609585">
              <a:spcBef>
                <a:spcPct val="20000"/>
              </a:spcBef>
            </a:pPr>
            <a:endParaRPr lang="en-US" sz="2000" kern="12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297B-F4CA-C806-1BD4-225D6D3238D6}"/>
              </a:ext>
            </a:extLst>
          </p:cNvPr>
          <p:cNvSpPr txBox="1"/>
          <p:nvPr/>
        </p:nvSpPr>
        <p:spPr>
          <a:xfrm>
            <a:off x="9194810" y="5324869"/>
            <a:ext cx="28151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Illustration of V3.0, courtesy Alberto </a:t>
            </a:r>
            <a:r>
              <a:rPr lang="en-US" sz="1050" dirty="0" err="1"/>
              <a:t>Morselli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B9D33-C73B-8355-A253-58C6FE176CC1}"/>
              </a:ext>
            </a:extLst>
          </p:cNvPr>
          <p:cNvSpPr txBox="1"/>
          <p:nvPr/>
        </p:nvSpPr>
        <p:spPr>
          <a:xfrm>
            <a:off x="7158894" y="3414457"/>
            <a:ext cx="1723549" cy="2539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50" dirty="0"/>
              <a:t>V2.0 with digital controller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FEEF60-6ED3-B9B5-C0B9-AFE01ACE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015" y="2020082"/>
            <a:ext cx="2494785" cy="321355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2908D6-1538-2F29-BAAD-A339E0F432B1}"/>
              </a:ext>
            </a:extLst>
          </p:cNvPr>
          <p:cNvSpPr txBox="1"/>
          <p:nvPr/>
        </p:nvSpPr>
        <p:spPr>
          <a:xfrm>
            <a:off x="7073848" y="6333184"/>
            <a:ext cx="18517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Simulation with perturbation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26117197-D29F-1C9A-92CF-192BA3F7A30B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87AB05EB-6CA0-385A-FBF5-1A6C857B121C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2B4CC035-0D03-7959-32B4-D723D1B4E6BB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C7C8867-83F1-D00D-7CA1-BC919E590FA8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73D29888-2606-2FB0-20DD-1612B7CF5010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F5C4A15-BCF2-CF07-06C1-EA6E1EB2A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48" y="1180120"/>
            <a:ext cx="1802766" cy="215985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6B866BB-E37C-0F50-C360-7D6AE8FB3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96" y="4104087"/>
            <a:ext cx="2027670" cy="22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BB88D-FD2F-BE36-C128-BAEFAA510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ilde 68">
            <a:extLst>
              <a:ext uri="{FF2B5EF4-FFF2-40B4-BE49-F238E27FC236}">
                <a16:creationId xmlns:a16="http://schemas.microsoft.com/office/drawing/2014/main" id="{421E937F-2834-D2F8-9134-A0F7726E5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86" y="1600201"/>
            <a:ext cx="4924451" cy="4095443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Undertittel 2">
            <a:extLst>
              <a:ext uri="{FF2B5EF4-FFF2-40B4-BE49-F238E27FC236}">
                <a16:creationId xmlns:a16="http://schemas.microsoft.com/office/drawing/2014/main" id="{6D5540B0-59DC-7A4B-9229-D9F1D94AE6D4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Development History</a:t>
            </a:r>
          </a:p>
        </p:txBody>
      </p:sp>
      <p:pic>
        <p:nvPicPr>
          <p:cNvPr id="14" name="Picture 2" descr="NTNU Home">
            <a:extLst>
              <a:ext uri="{FF2B5EF4-FFF2-40B4-BE49-F238E27FC236}">
                <a16:creationId xmlns:a16="http://schemas.microsoft.com/office/drawing/2014/main" id="{7673682F-D0AB-C03F-38B2-F04EAC682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89" b="26799"/>
          <a:stretch/>
        </p:blipFill>
        <p:spPr bwMode="auto">
          <a:xfrm>
            <a:off x="1345820" y="3972241"/>
            <a:ext cx="2145649" cy="89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Venstre klammeparentes 8">
            <a:extLst>
              <a:ext uri="{FF2B5EF4-FFF2-40B4-BE49-F238E27FC236}">
                <a16:creationId xmlns:a16="http://schemas.microsoft.com/office/drawing/2014/main" id="{0C8B04FA-5679-16F1-F46F-2AD717780CFD}"/>
              </a:ext>
            </a:extLst>
          </p:cNvPr>
          <p:cNvSpPr/>
          <p:nvPr/>
        </p:nvSpPr>
        <p:spPr>
          <a:xfrm>
            <a:off x="3367644" y="3514725"/>
            <a:ext cx="247650" cy="2047875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Rektangel 32">
            <a:extLst>
              <a:ext uri="{FF2B5EF4-FFF2-40B4-BE49-F238E27FC236}">
                <a16:creationId xmlns:a16="http://schemas.microsoft.com/office/drawing/2014/main" id="{CD6A41DB-A660-49DA-C03B-DDFC605146B3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ktangel: avrundede hjørner 33">
            <a:extLst>
              <a:ext uri="{FF2B5EF4-FFF2-40B4-BE49-F238E27FC236}">
                <a16:creationId xmlns:a16="http://schemas.microsoft.com/office/drawing/2014/main" id="{9A44D85A-3079-BFCB-23B6-15073C1FF02C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D3C3D1FE-A18C-C5F3-9324-AB939B3309F6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7D406ADB-D9EA-D667-A901-5F28FAA8705B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F4D349AE-A68E-80D7-0F36-A92E566EC28A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  <p:pic>
        <p:nvPicPr>
          <p:cNvPr id="40" name="Bilde 39" descr="Et bilde som inneholder innendørs, Skalamodell, vegg&#10;&#10;Automatisk generert beskrivelse">
            <a:extLst>
              <a:ext uri="{FF2B5EF4-FFF2-40B4-BE49-F238E27FC236}">
                <a16:creationId xmlns:a16="http://schemas.microsoft.com/office/drawing/2014/main" id="{788D9915-3EB1-94F7-03C3-141684C10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79" y="1396900"/>
            <a:ext cx="2575350" cy="1571097"/>
          </a:xfrm>
          <a:prstGeom prst="rect">
            <a:avLst/>
          </a:prstGeom>
        </p:spPr>
      </p:pic>
      <p:cxnSp>
        <p:nvCxnSpPr>
          <p:cNvPr id="42" name="Rett pilkobling 41">
            <a:extLst>
              <a:ext uri="{FF2B5EF4-FFF2-40B4-BE49-F238E27FC236}">
                <a16:creationId xmlns:a16="http://schemas.microsoft.com/office/drawing/2014/main" id="{CB4678F3-E9C7-E9E0-DF97-2CED83AD7E68}"/>
              </a:ext>
            </a:extLst>
          </p:cNvPr>
          <p:cNvCxnSpPr>
            <a:cxnSpLocks/>
          </p:cNvCxnSpPr>
          <p:nvPr/>
        </p:nvCxnSpPr>
        <p:spPr>
          <a:xfrm flipV="1">
            <a:off x="8676079" y="2391417"/>
            <a:ext cx="559488" cy="2384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Rett pilkobling 43">
            <a:extLst>
              <a:ext uri="{FF2B5EF4-FFF2-40B4-BE49-F238E27FC236}">
                <a16:creationId xmlns:a16="http://schemas.microsoft.com/office/drawing/2014/main" id="{CB0B0241-3DCE-0710-D8B6-EB006EB6D5F2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8672973" y="3252736"/>
            <a:ext cx="788470" cy="71950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Bilde 52" descr="Et bilde som inneholder sirkel, innendørs&#10;&#10;Automatisk generert beskrivelse">
            <a:extLst>
              <a:ext uri="{FF2B5EF4-FFF2-40B4-BE49-F238E27FC236}">
                <a16:creationId xmlns:a16="http://schemas.microsoft.com/office/drawing/2014/main" id="{4C468101-131D-96A1-9855-1E71D6D3A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331" y="3209237"/>
            <a:ext cx="1909211" cy="2266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Venstre klammeparentes 53">
            <a:extLst>
              <a:ext uri="{FF2B5EF4-FFF2-40B4-BE49-F238E27FC236}">
                <a16:creationId xmlns:a16="http://schemas.microsoft.com/office/drawing/2014/main" id="{11064AFE-A51C-7210-9CF1-4D09E893C341}"/>
              </a:ext>
            </a:extLst>
          </p:cNvPr>
          <p:cNvSpPr/>
          <p:nvPr/>
        </p:nvSpPr>
        <p:spPr>
          <a:xfrm rot="10800000">
            <a:off x="8490384" y="2291787"/>
            <a:ext cx="180438" cy="676210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6" name="Venstre klammeparentes 55">
            <a:extLst>
              <a:ext uri="{FF2B5EF4-FFF2-40B4-BE49-F238E27FC236}">
                <a16:creationId xmlns:a16="http://schemas.microsoft.com/office/drawing/2014/main" id="{DD1842B4-90F5-3464-AD49-105CE8686CBC}"/>
              </a:ext>
            </a:extLst>
          </p:cNvPr>
          <p:cNvSpPr/>
          <p:nvPr/>
        </p:nvSpPr>
        <p:spPr>
          <a:xfrm rot="10800000">
            <a:off x="8492535" y="3036089"/>
            <a:ext cx="180438" cy="433295"/>
          </a:xfrm>
          <a:prstGeom prst="lef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684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F5E1-E576-C14C-43EB-06489B49D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Bilde 46">
            <a:extLst>
              <a:ext uri="{FF2B5EF4-FFF2-40B4-BE49-F238E27FC236}">
                <a16:creationId xmlns:a16="http://schemas.microsoft.com/office/drawing/2014/main" id="{2C53EE1B-1241-1A10-E440-1178B0DF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66" y="1717353"/>
            <a:ext cx="4881314" cy="409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0C9B14D9-8859-B575-C230-3ECC7E5FCBF0}"/>
              </a:ext>
            </a:extLst>
          </p:cNvPr>
          <p:cNvSpPr/>
          <p:nvPr/>
        </p:nvSpPr>
        <p:spPr>
          <a:xfrm>
            <a:off x="7056966" y="3606203"/>
            <a:ext cx="4648113" cy="3435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5D18A8FC-6EB0-EFDE-66D3-10C6E2D725E3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EF983A47-2094-FB78-1A3D-8DA86B1A9148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9BE7515-FBF4-717B-9197-4A1C7C551F5D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21582BD-4CEC-7A4A-9C83-4DA227B74B13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56C35180-BB90-6087-3202-794F7D56C5FF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  <p:pic>
        <p:nvPicPr>
          <p:cNvPr id="18" name="Bilde 17" descr="Et bilde som inneholder sirkel, Bildel, hjul&#10;&#10;Automatisk generert beskrivelse">
            <a:extLst>
              <a:ext uri="{FF2B5EF4-FFF2-40B4-BE49-F238E27FC236}">
                <a16:creationId xmlns:a16="http://schemas.microsoft.com/office/drawing/2014/main" id="{A4E81649-E3B3-A338-CCFD-190672AFC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2" t="-1464" r="11471" b="12945"/>
          <a:stretch/>
        </p:blipFill>
        <p:spPr>
          <a:xfrm rot="5400000">
            <a:off x="1185198" y="1240977"/>
            <a:ext cx="2686264" cy="274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lassholder for innhold 15" descr="Et bilde som inneholder dessert, innendørs, håndlaget&#10;&#10;Automatisk generert beskrivelse">
            <a:extLst>
              <a:ext uri="{FF2B5EF4-FFF2-40B4-BE49-F238E27FC236}">
                <a16:creationId xmlns:a16="http://schemas.microsoft.com/office/drawing/2014/main" id="{34F77620-8F6A-9283-4CF4-9EB08CD402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4" r="13083" b="7418"/>
          <a:stretch/>
        </p:blipFill>
        <p:spPr>
          <a:xfrm rot="5400000">
            <a:off x="4024130" y="3893952"/>
            <a:ext cx="2695611" cy="246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Undertittel 2">
            <a:extLst>
              <a:ext uri="{FF2B5EF4-FFF2-40B4-BE49-F238E27FC236}">
                <a16:creationId xmlns:a16="http://schemas.microsoft.com/office/drawing/2014/main" id="{BE496E51-151A-5314-8DD6-F6599942E908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Hardware Development</a:t>
            </a:r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2A21E485-92CC-355C-4D3E-7C81AE990C3A}"/>
              </a:ext>
            </a:extLst>
          </p:cNvPr>
          <p:cNvSpPr txBox="1"/>
          <p:nvPr/>
        </p:nvSpPr>
        <p:spPr>
          <a:xfrm>
            <a:off x="4307336" y="242987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V2.0</a:t>
            </a:r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DA062136-6891-E797-1E34-0923DB085836}"/>
              </a:ext>
            </a:extLst>
          </p:cNvPr>
          <p:cNvSpPr txBox="1"/>
          <p:nvPr/>
        </p:nvSpPr>
        <p:spPr>
          <a:xfrm>
            <a:off x="5042357" y="287415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V2.5</a:t>
            </a:r>
          </a:p>
        </p:txBody>
      </p:sp>
      <p:cxnSp>
        <p:nvCxnSpPr>
          <p:cNvPr id="39" name="Rett pilkobling 38">
            <a:extLst>
              <a:ext uri="{FF2B5EF4-FFF2-40B4-BE49-F238E27FC236}">
                <a16:creationId xmlns:a16="http://schemas.microsoft.com/office/drawing/2014/main" id="{06423436-4EF0-CEDA-523A-A124BC56CC98}"/>
              </a:ext>
            </a:extLst>
          </p:cNvPr>
          <p:cNvCxnSpPr>
            <a:stCxn id="36" idx="1"/>
            <a:endCxn id="18" idx="0"/>
          </p:cNvCxnSpPr>
          <p:nvPr/>
        </p:nvCxnSpPr>
        <p:spPr>
          <a:xfrm flipH="1">
            <a:off x="3901892" y="2614539"/>
            <a:ext cx="40544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tt pilkobling 40">
            <a:extLst>
              <a:ext uri="{FF2B5EF4-FFF2-40B4-BE49-F238E27FC236}">
                <a16:creationId xmlns:a16="http://schemas.microsoft.com/office/drawing/2014/main" id="{40713417-9B9D-211B-2D2F-692A7474F4D3}"/>
              </a:ext>
            </a:extLst>
          </p:cNvPr>
          <p:cNvCxnSpPr>
            <a:cxnSpLocks/>
            <a:stCxn id="37" idx="2"/>
            <a:endCxn id="16" idx="1"/>
          </p:cNvCxnSpPr>
          <p:nvPr/>
        </p:nvCxnSpPr>
        <p:spPr>
          <a:xfrm>
            <a:off x="5371935" y="3243482"/>
            <a:ext cx="0" cy="53449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2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A904-7FF0-4168-C1D8-D26C0D47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e 25">
            <a:extLst>
              <a:ext uri="{FF2B5EF4-FFF2-40B4-BE49-F238E27FC236}">
                <a16:creationId xmlns:a16="http://schemas.microsoft.com/office/drawing/2014/main" id="{6ABB9DCE-080D-5E97-80E4-7F3D0993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66" y="1717353"/>
            <a:ext cx="4881314" cy="409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805ABC48-FDF5-AC42-0E28-EDC929EB8F6E}"/>
              </a:ext>
            </a:extLst>
          </p:cNvPr>
          <p:cNvSpPr/>
          <p:nvPr/>
        </p:nvSpPr>
        <p:spPr>
          <a:xfrm>
            <a:off x="7056966" y="3953675"/>
            <a:ext cx="4648113" cy="3435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A0CF0EB9-5837-CEDD-BC04-6CE1B4C1880A}"/>
              </a:ext>
            </a:extLst>
          </p:cNvPr>
          <p:cNvSpPr/>
          <p:nvPr/>
        </p:nvSpPr>
        <p:spPr>
          <a:xfrm>
            <a:off x="-1" y="0"/>
            <a:ext cx="8659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ktangel: avrundede hjørner 3">
            <a:extLst>
              <a:ext uri="{FF2B5EF4-FFF2-40B4-BE49-F238E27FC236}">
                <a16:creationId xmlns:a16="http://schemas.microsoft.com/office/drawing/2014/main" id="{35FD33CB-ACB8-1854-12ED-8E31C16BDCD8}"/>
              </a:ext>
            </a:extLst>
          </p:cNvPr>
          <p:cNvSpPr/>
          <p:nvPr/>
        </p:nvSpPr>
        <p:spPr>
          <a:xfrm>
            <a:off x="139007" y="379415"/>
            <a:ext cx="588537" cy="582609"/>
          </a:xfrm>
          <a:prstGeom prst="roundRect">
            <a:avLst>
              <a:gd name="adj" fmla="val 264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68D26D48-F28E-890E-142F-CE325022EA55}"/>
              </a:ext>
            </a:extLst>
          </p:cNvPr>
          <p:cNvSpPr/>
          <p:nvPr/>
        </p:nvSpPr>
        <p:spPr>
          <a:xfrm>
            <a:off x="284447" y="525462"/>
            <a:ext cx="297656" cy="290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8D0AF22-F1DB-A855-3FA2-19D58682E7E3}"/>
              </a:ext>
            </a:extLst>
          </p:cNvPr>
          <p:cNvSpPr/>
          <p:nvPr/>
        </p:nvSpPr>
        <p:spPr>
          <a:xfrm>
            <a:off x="315403" y="552846"/>
            <a:ext cx="235743" cy="2357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FD757AEF-9575-DCE0-E6B9-5C81B5F683FF}"/>
              </a:ext>
            </a:extLst>
          </p:cNvPr>
          <p:cNvSpPr txBox="1"/>
          <p:nvPr/>
        </p:nvSpPr>
        <p:spPr>
          <a:xfrm>
            <a:off x="66075" y="920033"/>
            <a:ext cx="739305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NTNU</a:t>
            </a:r>
          </a:p>
        </p:txBody>
      </p:sp>
      <p:sp>
        <p:nvSpPr>
          <p:cNvPr id="11" name="Undertittel 2">
            <a:extLst>
              <a:ext uri="{FF2B5EF4-FFF2-40B4-BE49-F238E27FC236}">
                <a16:creationId xmlns:a16="http://schemas.microsoft.com/office/drawing/2014/main" id="{48CB8AED-0987-B973-B7F2-DE17B29FB3A0}"/>
              </a:ext>
            </a:extLst>
          </p:cNvPr>
          <p:cNvSpPr txBox="1">
            <a:spLocks/>
          </p:cNvSpPr>
          <p:nvPr/>
        </p:nvSpPr>
        <p:spPr>
          <a:xfrm>
            <a:off x="1613135" y="427039"/>
            <a:ext cx="9876539" cy="83099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b-NO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Hardware Development</a:t>
            </a:r>
          </a:p>
        </p:txBody>
      </p:sp>
      <p:pic>
        <p:nvPicPr>
          <p:cNvPr id="13" name="Bilde 12" descr="Et bilde som inneholder innendørs, platespiller, gulv, musikk&#10;&#10;Automatisk generert beskrivelse">
            <a:extLst>
              <a:ext uri="{FF2B5EF4-FFF2-40B4-BE49-F238E27FC236}">
                <a16:creationId xmlns:a16="http://schemas.microsoft.com/office/drawing/2014/main" id="{873A9AC9-E7E2-231A-2FBA-3B5089990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55" y="1250893"/>
            <a:ext cx="2285705" cy="2285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Bilde 14" descr="Et bilde som inneholder bord, innendørs, håndskrift, kontorforsyninger&#10;&#10;Automatisk generert beskrivelse">
            <a:extLst>
              <a:ext uri="{FF2B5EF4-FFF2-40B4-BE49-F238E27FC236}">
                <a16:creationId xmlns:a16="http://schemas.microsoft.com/office/drawing/2014/main" id="{B7923559-AD50-EB06-868E-82FA753DD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18" y="2811230"/>
            <a:ext cx="2285705" cy="2284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Bilde 24" descr="Et bilde som inneholder innendørs, alkoholfri drikk, bord, person&#10;&#10;Automatisk generert beskrivelse">
            <a:extLst>
              <a:ext uri="{FF2B5EF4-FFF2-40B4-BE49-F238E27FC236}">
                <a16:creationId xmlns:a16="http://schemas.microsoft.com/office/drawing/2014/main" id="{DC23DDED-6AF6-08C5-0BE2-F98FA55ED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0" r="19489" b="2236"/>
          <a:stretch/>
        </p:blipFill>
        <p:spPr>
          <a:xfrm>
            <a:off x="1522916" y="4297225"/>
            <a:ext cx="2274750" cy="2270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331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NTNU FARGER UU">
      <a:dk1>
        <a:srgbClr val="000000"/>
      </a:dk1>
      <a:lt1>
        <a:srgbClr val="FFFFFF"/>
      </a:lt1>
      <a:dk2>
        <a:srgbClr val="014693"/>
      </a:dk2>
      <a:lt2>
        <a:srgbClr val="D6D7D6"/>
      </a:lt2>
      <a:accent1>
        <a:srgbClr val="B6C8E9"/>
      </a:accent1>
      <a:accent2>
        <a:srgbClr val="014693"/>
      </a:accent2>
      <a:accent3>
        <a:srgbClr val="BCD024"/>
      </a:accent3>
      <a:accent4>
        <a:srgbClr val="B01B81"/>
      </a:accent4>
      <a:accent5>
        <a:srgbClr val="F7D019"/>
      </a:accent5>
      <a:accent6>
        <a:srgbClr val="ED8013"/>
      </a:accent6>
      <a:hlink>
        <a:srgbClr val="3D2A68"/>
      </a:hlink>
      <a:folHlink>
        <a:srgbClr val="338C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B7B0"/>
        </a:solidFill>
        <a:ln>
          <a:noFill/>
        </a:ln>
        <a:effectLst>
          <a:outerShdw blurRad="114300" dist="12700" dir="5400000" rotWithShape="0">
            <a:srgbClr val="000000">
              <a:alpha val="35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1190</Words>
  <Application>Microsoft Office PowerPoint</Application>
  <PresentationFormat>Widescreen</PresentationFormat>
  <Paragraphs>195</Paragraphs>
  <Slides>20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4" baseType="lpstr">
      <vt:lpstr>Arial</vt:lpstr>
      <vt:lpstr>Courier New</vt:lpstr>
      <vt:lpstr>Times New Roman</vt:lpstr>
      <vt:lpstr>Office-tema</vt:lpstr>
      <vt:lpstr>Take-Home Maglev Labs to Promote Self-Efficacy</vt:lpstr>
      <vt:lpstr>PowerPoint-presentasjon</vt:lpstr>
      <vt:lpstr>PowerPoint-presentasjon</vt:lpstr>
      <vt:lpstr>PowerPoint-presentasjon</vt:lpstr>
      <vt:lpstr>PowerPoint-presentasjon</vt:lpstr>
      <vt:lpstr>Take-Home Maglev Labs to Promote Self-Efficacy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Alvar Engmark</dc:creator>
  <cp:lastModifiedBy>Hans Alvar Engmark</cp:lastModifiedBy>
  <cp:revision>103</cp:revision>
  <dcterms:created xsi:type="dcterms:W3CDTF">2024-01-18T11:24:38Z</dcterms:created>
  <dcterms:modified xsi:type="dcterms:W3CDTF">2025-01-25T10:05:57Z</dcterms:modified>
</cp:coreProperties>
</file>